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2954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2133600"/>
            <a:ext cx="426720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4267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91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8CA69D-3F8E-4631-9590-C9DC661959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2954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2133600"/>
            <a:ext cx="8686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4381500"/>
            <a:ext cx="8686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91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133C59-4BEA-4C60-9600-85B804A182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914C20-776B-4228-89D2-DA96A848D199}" type="datetimeFigureOut">
              <a:rPr lang="en-US" smtClean="0"/>
              <a:t>11/14/2011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8ACC07-2F2F-4F01-A909-406F08AB3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Vertebrate Beginnings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Chordates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/>
            <a:r>
              <a:rPr lang="en-US" dirty="0"/>
              <a:t>Subphylum Urochordata</a:t>
            </a:r>
            <a:br>
              <a:rPr lang="en-US" dirty="0"/>
            </a:b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4582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Diversity</a:t>
            </a:r>
            <a:endParaRPr lang="en-US" sz="28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3000 </a:t>
            </a:r>
            <a:r>
              <a:rPr lang="en-US" sz="2400" b="1" dirty="0"/>
              <a:t>species found in all seas and all depths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Larvae bear the chordate characteristics but lose  all but pharyngeal slits as adults, which are sessile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Ascidians-</a:t>
            </a:r>
            <a:r>
              <a:rPr lang="en-US" sz="2000" b="1" dirty="0"/>
              <a:t>-sea squirts live on rocks, pilings in intertidal areas and are filter-feeders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Thalacians—salps </a:t>
            </a:r>
            <a:r>
              <a:rPr lang="en-US" sz="2000" b="1" dirty="0"/>
              <a:t>live in open-ocean and filter-feed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Larvacea—resemble </a:t>
            </a:r>
            <a:r>
              <a:rPr lang="en-US" sz="2000" b="1" dirty="0"/>
              <a:t>larval forms of tunicates and filter-feed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10250" name="Picture 10" descr="C:\My Download Files\urochordata.gif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91068" y="4343401"/>
            <a:ext cx="3493149" cy="2514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685800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/>
              <a:t>Subphylum </a:t>
            </a:r>
            <a:r>
              <a:rPr lang="en-US" dirty="0" smtClean="0"/>
              <a:t>Cephalochordata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868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Lancelets </a:t>
            </a:r>
            <a:r>
              <a:rPr lang="en-US" dirty="0"/>
              <a:t>(amphioxus) are slender, laterally flattened, translucent animals about 5-7 cm. Long</a:t>
            </a:r>
          </a:p>
          <a:p>
            <a:pPr lvl="1"/>
            <a:r>
              <a:rPr lang="en-US" dirty="0"/>
              <a:t>Live in sandy bottoms of coastal areas around the world </a:t>
            </a:r>
          </a:p>
        </p:txBody>
      </p:sp>
      <p:pic>
        <p:nvPicPr>
          <p:cNvPr id="12294" name="Picture 6" descr="C:\My Download Files\branchiostoma1.gif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74950" y="4381500"/>
            <a:ext cx="3592513" cy="20955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Subphylum </a:t>
            </a:r>
            <a:r>
              <a:rPr lang="en-US" dirty="0" smtClean="0"/>
              <a:t>Cephalochordata  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Form &amp; Function</a:t>
            </a:r>
          </a:p>
          <a:p>
            <a:pPr lvl="1"/>
            <a:r>
              <a:rPr lang="en-US" sz="2800" dirty="0" smtClean="0"/>
              <a:t>Filters </a:t>
            </a:r>
            <a:r>
              <a:rPr lang="en-US" sz="2800" dirty="0"/>
              <a:t>water through pharyngeal slits</a:t>
            </a:r>
          </a:p>
          <a:p>
            <a:pPr lvl="1"/>
            <a:r>
              <a:rPr lang="en-US" sz="2800" dirty="0"/>
              <a:t>Closed circulatory system without heart</a:t>
            </a:r>
          </a:p>
          <a:p>
            <a:pPr lvl="1"/>
            <a:r>
              <a:rPr lang="en-US" sz="2800" dirty="0"/>
              <a:t>Nerve cord above notochord</a:t>
            </a:r>
          </a:p>
          <a:p>
            <a:pPr lvl="1"/>
            <a:r>
              <a:rPr lang="en-US" sz="2800" dirty="0"/>
              <a:t>Considered living descendant of ancestors that produced cephalochordates and vertebrates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685800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/>
              <a:t>Subphylum </a:t>
            </a:r>
            <a:r>
              <a:rPr lang="en-US" dirty="0" smtClean="0"/>
              <a:t>Vertebrata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143000"/>
            <a:ext cx="57150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Characteristics 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Endoskeleton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Grows with individual, jointed to allow scaffolding for muscles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Skull and rib cage enclose and protect organs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Tough integument also protect individual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Cartilage probably 1</a:t>
            </a:r>
            <a:r>
              <a:rPr lang="en-US" sz="2400" b="1" baseline="30000" dirty="0"/>
              <a:t>st</a:t>
            </a:r>
            <a:r>
              <a:rPr lang="en-US" sz="2400" b="1" dirty="0"/>
              <a:t> endoskeleton material because it promotes fast growth; remains in sharks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Bone can store minerals and has added strength needed for terrestrial life </a:t>
            </a:r>
          </a:p>
        </p:txBody>
      </p:sp>
      <p:pic>
        <p:nvPicPr>
          <p:cNvPr id="14342" name="Picture 6" descr="C:\My Download Files\skeltype.gif"/>
          <p:cNvPicPr>
            <a:picLocks noChangeAspect="1" noChangeArrowheads="1" noCrop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905000"/>
            <a:ext cx="3341687" cy="4343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Subphylum Vertebrata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Pharynx &amp; Efficient Respiration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protovertebrates shifted from filter feeders to predators, pharynx modified into muscular feeding apparatus that could pump water</a:t>
            </a:r>
          </a:p>
          <a:p>
            <a:pPr lvl="1"/>
            <a:r>
              <a:rPr lang="en-US" dirty="0"/>
              <a:t>Circulation in internal gills improved with addition of capillary beds and aortic arches, which increased metabolic rate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Subphylum Vertebrata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Nervous System</a:t>
            </a:r>
          </a:p>
          <a:p>
            <a:pPr lvl="1"/>
            <a:r>
              <a:rPr lang="en-US" dirty="0" smtClean="0"/>
              <a:t>Switch </a:t>
            </a:r>
            <a:r>
              <a:rPr lang="en-US" dirty="0"/>
              <a:t>to predation created selective pressure for paired eyes with lenses and inverted retinas, pressure receptors, paired ears, electroreceptors, and chemical receptors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vertebrate innovations in cells (extremely rare event in evolution) </a:t>
            </a:r>
            <a:endParaRPr lang="en-US" dirty="0" smtClean="0"/>
          </a:p>
          <a:p>
            <a:pPr lvl="2"/>
            <a:r>
              <a:rPr lang="en-US" dirty="0" smtClean="0"/>
              <a:t>resulted </a:t>
            </a:r>
            <a:r>
              <a:rPr lang="en-US" dirty="0"/>
              <a:t>in cranium, cranial nerves, </a:t>
            </a:r>
            <a:r>
              <a:rPr lang="en-US" dirty="0"/>
              <a:t>branchial</a:t>
            </a:r>
            <a:r>
              <a:rPr lang="en-US" dirty="0"/>
              <a:t> skeleton, and aortic arches; also give rise to nose, eyes, ears, taste receptors, and lateral line mechanoreceptors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Subphylum Vertebrata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 b="1" dirty="0" smtClean="0"/>
              <a:t>Paired Limbs</a:t>
            </a:r>
          </a:p>
          <a:p>
            <a:pPr lvl="1"/>
            <a:r>
              <a:rPr lang="en-US" sz="2400" b="1" dirty="0" smtClean="0"/>
              <a:t>Pectoral </a:t>
            </a:r>
            <a:r>
              <a:rPr lang="en-US" sz="2400" b="1" dirty="0"/>
              <a:t>and pelvic appendages originated as swimming stabilizers</a:t>
            </a:r>
          </a:p>
          <a:p>
            <a:pPr lvl="1"/>
            <a:r>
              <a:rPr lang="en-US" sz="2400" b="1" dirty="0"/>
              <a:t>Jointed limbs that developed are suited for life on land and permit fine movement</a:t>
            </a:r>
          </a:p>
        </p:txBody>
      </p:sp>
      <p:pic>
        <p:nvPicPr>
          <p:cNvPr id="17416" name="Picture 8" descr="C:\My Download Files\frogskeleton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9638" y="2133600"/>
            <a:ext cx="2905125" cy="4343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Phylum: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Derives from the name notochord</a:t>
            </a:r>
          </a:p>
          <a:p>
            <a:pPr lvl="1"/>
            <a:r>
              <a:rPr lang="en-US" i="1" dirty="0" smtClean="0"/>
              <a:t>Noton</a:t>
            </a:r>
            <a:r>
              <a:rPr lang="en-US" dirty="0" smtClean="0"/>
              <a:t> - back + </a:t>
            </a:r>
            <a:r>
              <a:rPr lang="en-US" i="1" dirty="0" smtClean="0"/>
              <a:t>chorda</a:t>
            </a:r>
            <a:r>
              <a:rPr lang="en-US" dirty="0" smtClean="0"/>
              <a:t> – </a:t>
            </a:r>
            <a:r>
              <a:rPr lang="en-US" dirty="0" smtClean="0"/>
              <a:t>cord</a:t>
            </a:r>
          </a:p>
          <a:p>
            <a:r>
              <a:rPr lang="en-US" dirty="0" smtClean="0"/>
              <a:t>Five characteristics that set chordates apart from other phyla</a:t>
            </a:r>
          </a:p>
          <a:p>
            <a:pPr lvl="1"/>
            <a:r>
              <a:rPr lang="en-US" dirty="0" smtClean="0"/>
              <a:t>Notochord</a:t>
            </a:r>
          </a:p>
          <a:p>
            <a:pPr lvl="1"/>
            <a:r>
              <a:rPr lang="en-US" dirty="0" smtClean="0"/>
              <a:t>Single, dorsal, tubular nerve cord</a:t>
            </a:r>
          </a:p>
          <a:p>
            <a:pPr lvl="1"/>
            <a:r>
              <a:rPr lang="en-US" dirty="0" smtClean="0"/>
              <a:t>Pharyngeal pouches or slits</a:t>
            </a:r>
          </a:p>
          <a:p>
            <a:pPr lvl="1"/>
            <a:r>
              <a:rPr lang="en-US" dirty="0" smtClean="0"/>
              <a:t>Endostyle</a:t>
            </a:r>
          </a:p>
          <a:p>
            <a:r>
              <a:rPr lang="en-US" dirty="0" smtClean="0"/>
              <a:t>Always found at some embryonic stage</a:t>
            </a:r>
          </a:p>
          <a:p>
            <a:pPr lvl="1"/>
            <a:r>
              <a:rPr lang="en-US" dirty="0" smtClean="0"/>
              <a:t>May be altered or disappear in later stages of life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Notochord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flexible </a:t>
            </a:r>
            <a:r>
              <a:rPr lang="en-US" dirty="0" smtClean="0"/>
              <a:t>rodlike</a:t>
            </a:r>
            <a:r>
              <a:rPr lang="en-US" dirty="0" smtClean="0"/>
              <a:t> structure that forms the main support of the body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first </a:t>
            </a:r>
            <a:r>
              <a:rPr lang="en-US" dirty="0" smtClean="0"/>
              <a:t>part of the endoskeleton to appear in the embryo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axis </a:t>
            </a:r>
            <a:r>
              <a:rPr lang="en-US" dirty="0" smtClean="0"/>
              <a:t>for muscle attachment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Most </a:t>
            </a:r>
            <a:r>
              <a:rPr lang="en-US" dirty="0" smtClean="0"/>
              <a:t>protochordates</a:t>
            </a:r>
            <a:r>
              <a:rPr lang="en-US" dirty="0" smtClean="0"/>
              <a:t> </a:t>
            </a:r>
            <a:r>
              <a:rPr lang="en-US" dirty="0" smtClean="0"/>
              <a:t>&amp; jawless </a:t>
            </a:r>
            <a:r>
              <a:rPr lang="en-US" dirty="0" smtClean="0"/>
              <a:t>vertebrates, it persists throughout life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Replaced in jawed vertebrates (in </a:t>
            </a:r>
            <a:r>
              <a:rPr lang="en-US" dirty="0" smtClean="0"/>
              <a:t>whole or </a:t>
            </a:r>
            <a:r>
              <a:rPr lang="en-US" dirty="0" smtClean="0"/>
              <a:t>part) </a:t>
            </a:r>
            <a:r>
              <a:rPr lang="en-US" dirty="0" smtClean="0"/>
              <a:t>by </a:t>
            </a:r>
            <a:r>
              <a:rPr lang="en-US" dirty="0" smtClean="0"/>
              <a:t>cartilage </a:t>
            </a:r>
            <a:r>
              <a:rPr lang="en-US" dirty="0" smtClean="0"/>
              <a:t>or bone vertebrae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In mammals slight remnants are found in </a:t>
            </a:r>
            <a:r>
              <a:rPr lang="en-US" sz="2200" dirty="0" smtClean="0"/>
              <a:t>intervertebral</a:t>
            </a:r>
            <a:r>
              <a:rPr lang="en-US" sz="2200" dirty="0" smtClean="0"/>
              <a:t> discs 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9100" y="525780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dirty="0" smtClean="0"/>
              <a:t>Single, dorsal, tubular nerve cord</a:t>
            </a:r>
          </a:p>
          <a:p>
            <a:pPr lvl="1"/>
            <a:r>
              <a:rPr lang="en-US" dirty="0" smtClean="0"/>
              <a:t>runs </a:t>
            </a:r>
            <a:r>
              <a:rPr lang="en-US" dirty="0" smtClean="0"/>
              <a:t>from anterior to posterior. </a:t>
            </a:r>
            <a:endParaRPr lang="en-US" dirty="0" smtClean="0"/>
          </a:p>
          <a:p>
            <a:pPr lvl="2"/>
            <a:r>
              <a:rPr lang="en-US" dirty="0" smtClean="0"/>
              <a:t>anterior end </a:t>
            </a:r>
            <a:r>
              <a:rPr lang="en-US" dirty="0" smtClean="0"/>
              <a:t>becomes enlarged to form the </a:t>
            </a:r>
            <a:r>
              <a:rPr lang="en-US" b="1" dirty="0" smtClean="0"/>
              <a:t>brain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 descr="195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18234"/>
            <a:ext cx="4800600" cy="3839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02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Pharyngeal Pouches &amp; Slits</a:t>
            </a:r>
          </a:p>
          <a:p>
            <a:pPr lvl="1"/>
            <a:r>
              <a:rPr lang="en-US" dirty="0" smtClean="0"/>
              <a:t>Openings that lead from the pharyngeal cavity to the outside</a:t>
            </a:r>
          </a:p>
          <a:p>
            <a:pPr lvl="1"/>
            <a:r>
              <a:rPr lang="en-US" dirty="0" smtClean="0"/>
              <a:t>Slits form in pharynx in aquatic chordates which form filter feeding apparatus in </a:t>
            </a:r>
            <a:r>
              <a:rPr lang="en-US" dirty="0" smtClean="0"/>
              <a:t>protochordates</a:t>
            </a:r>
            <a:endParaRPr lang="en-US" dirty="0" smtClean="0"/>
          </a:p>
          <a:p>
            <a:pPr lvl="1"/>
            <a:r>
              <a:rPr lang="en-US" dirty="0" smtClean="0"/>
              <a:t>Fishes added a capillary network which eventually evolved into gills</a:t>
            </a:r>
          </a:p>
          <a:p>
            <a:pPr lvl="1"/>
            <a:r>
              <a:rPr lang="en-US" dirty="0" smtClean="0"/>
              <a:t>In amniotes, grooves do not penetrate into pharynx</a:t>
            </a:r>
          </a:p>
          <a:p>
            <a:pPr lvl="1"/>
            <a:endParaRPr lang="en-US" dirty="0"/>
          </a:p>
        </p:txBody>
      </p:sp>
      <p:pic>
        <p:nvPicPr>
          <p:cNvPr id="4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4000"/>
            <a:ext cx="3649416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Postanal</a:t>
            </a:r>
            <a:r>
              <a:rPr lang="en-US" dirty="0" smtClean="0"/>
              <a:t> Tail</a:t>
            </a:r>
          </a:p>
          <a:p>
            <a:pPr lvl="1"/>
            <a:r>
              <a:rPr lang="en-US" dirty="0" smtClean="0"/>
              <a:t>Extends </a:t>
            </a:r>
            <a:r>
              <a:rPr lang="en-US" dirty="0" smtClean="0"/>
              <a:t>beyond anal </a:t>
            </a:r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used </a:t>
            </a:r>
            <a:r>
              <a:rPr lang="en-US" dirty="0" smtClean="0"/>
              <a:t>in locomotion</a:t>
            </a:r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be </a:t>
            </a:r>
            <a:r>
              <a:rPr lang="en-US" dirty="0" smtClean="0"/>
              <a:t>modified or </a:t>
            </a:r>
            <a:r>
              <a:rPr lang="en-US" dirty="0" smtClean="0"/>
              <a:t>reduced</a:t>
            </a:r>
          </a:p>
          <a:p>
            <a:pPr lvl="2"/>
            <a:r>
              <a:rPr lang="en-US" dirty="0" smtClean="0"/>
              <a:t>(e.g., </a:t>
            </a:r>
            <a:r>
              <a:rPr lang="en-US" dirty="0" smtClean="0"/>
              <a:t>human coccyx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038600"/>
            <a:ext cx="3810000" cy="254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Chordata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biologists consider the endostyle a fifth </a:t>
            </a:r>
            <a:r>
              <a:rPr lang="en-US" dirty="0" smtClean="0"/>
              <a:t>chordate feature</a:t>
            </a:r>
            <a:endParaRPr lang="en-US" dirty="0" smtClean="0"/>
          </a:p>
          <a:p>
            <a:pPr lvl="1"/>
            <a:r>
              <a:rPr lang="en-US" dirty="0" smtClean="0"/>
              <a:t>True </a:t>
            </a:r>
            <a:r>
              <a:rPr lang="en-US" dirty="0" smtClean="0"/>
              <a:t>endostyles are found in </a:t>
            </a:r>
            <a:r>
              <a:rPr lang="en-US" dirty="0" smtClean="0"/>
              <a:t>urochordates, cephalochordates</a:t>
            </a:r>
            <a:r>
              <a:rPr lang="en-US" dirty="0" smtClean="0"/>
              <a:t>, and lamprey larvae</a:t>
            </a:r>
          </a:p>
          <a:p>
            <a:r>
              <a:rPr lang="en-US" dirty="0" smtClean="0"/>
              <a:t>Produces </a:t>
            </a:r>
            <a:r>
              <a:rPr lang="en-US" dirty="0" smtClean="0"/>
              <a:t>mucus which aids in movement of food </a:t>
            </a:r>
            <a:r>
              <a:rPr lang="en-US" dirty="0" smtClean="0"/>
              <a:t>from the </a:t>
            </a:r>
            <a:r>
              <a:rPr lang="en-US" dirty="0" smtClean="0"/>
              <a:t>pharynx to the esophagus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cells within the endostyle secrete </a:t>
            </a:r>
            <a:r>
              <a:rPr lang="en-US" dirty="0" smtClean="0"/>
              <a:t>iodinated proteins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smtClean="0"/>
              <a:t>to the thyroid gland in vertebrates</a:t>
            </a:r>
          </a:p>
          <a:p>
            <a:r>
              <a:rPr lang="en-US" dirty="0" smtClean="0"/>
              <a:t>Endostyles </a:t>
            </a:r>
            <a:r>
              <a:rPr lang="en-US" dirty="0" smtClean="0"/>
              <a:t>or thyroid glands occur in no other </a:t>
            </a:r>
            <a:r>
              <a:rPr lang="en-US" dirty="0" smtClean="0"/>
              <a:t>animal phylum </a:t>
            </a:r>
            <a:r>
              <a:rPr lang="en-US" dirty="0" smtClean="0"/>
              <a:t>but Chordata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hyro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0642" y="0"/>
            <a:ext cx="31903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2893</TotalTime>
  <Words>591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Vertebrate Beginnings</vt:lpstr>
      <vt:lpstr>Phylum: Chordata</vt:lpstr>
      <vt:lpstr>Phylum Chordata</vt:lpstr>
      <vt:lpstr>Phylum Chordata</vt:lpstr>
      <vt:lpstr>Phylum Chordata</vt:lpstr>
      <vt:lpstr>Phylum Chordata</vt:lpstr>
      <vt:lpstr>Phylum Chordata</vt:lpstr>
      <vt:lpstr>Slide 8</vt:lpstr>
      <vt:lpstr>Slide 9</vt:lpstr>
      <vt:lpstr>Subphylum Urochordata </vt:lpstr>
      <vt:lpstr>Subphylum Cephalochordata</vt:lpstr>
      <vt:lpstr>Subphylum Cephalochordata  </vt:lpstr>
      <vt:lpstr>Subphylum Vertebrata</vt:lpstr>
      <vt:lpstr>Subphylum Vertebrata</vt:lpstr>
      <vt:lpstr>Subphylum Vertebrata</vt:lpstr>
      <vt:lpstr>Subphylum Vertebrata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Vertebrate Beginnings</dc:title>
  <dc:creator>luke</dc:creator>
  <cp:lastModifiedBy>luke</cp:lastModifiedBy>
  <cp:revision>11</cp:revision>
  <dcterms:created xsi:type="dcterms:W3CDTF">2011-11-14T18:12:45Z</dcterms:created>
  <dcterms:modified xsi:type="dcterms:W3CDTF">2011-11-16T18:26:00Z</dcterms:modified>
</cp:coreProperties>
</file>