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9" r:id="rId5"/>
    <p:sldId id="262" r:id="rId6"/>
    <p:sldId id="259" r:id="rId7"/>
    <p:sldId id="270" r:id="rId8"/>
    <p:sldId id="263" r:id="rId9"/>
    <p:sldId id="271" r:id="rId10"/>
    <p:sldId id="264" r:id="rId11"/>
    <p:sldId id="265" r:id="rId12"/>
    <p:sldId id="272" r:id="rId13"/>
    <p:sldId id="266" r:id="rId14"/>
    <p:sldId id="267" r:id="rId15"/>
    <p:sldId id="268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C1D69D-6795-4688-B301-4637EAC6A1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05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FE937E-DBA7-49BA-97F4-04286AAB11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8A45DC-849C-4BA3-9B24-09AEDBAA29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05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283A17-F1C6-42E6-A410-D3671CA811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FBA5A1-786F-436C-AF28-458CDEE489E1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F68233-BE7D-4C60-98BB-17A287FA46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lu0dzK4db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Excretory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4692" name="Picture 4" descr="http://www.beltina.org/pics/nephr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5170" name="Picture 2" descr="http://www.nsbri.org/humanphysspace/focus4/f4-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764" y="-3977"/>
            <a:ext cx="6512214" cy="6861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36220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www.youtube.com/watch?v=glu0dzK4dbU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Physiology: How the Kidneys Produce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collecting tubes lead to the Renal Pelvis</a:t>
            </a:r>
          </a:p>
          <a:p>
            <a:pPr lvl="1"/>
            <a:r>
              <a:rPr lang="en-US" sz="2000" dirty="0" smtClean="0"/>
              <a:t>Calyces - Cup like regions </a:t>
            </a:r>
          </a:p>
          <a:p>
            <a:r>
              <a:rPr lang="en-US" dirty="0" smtClean="0"/>
              <a:t>Renal Pelvis narrows into the Ureter</a:t>
            </a:r>
          </a:p>
          <a:p>
            <a:r>
              <a:rPr lang="en-US" dirty="0" smtClean="0"/>
              <a:t>Ureter </a:t>
            </a:r>
          </a:p>
          <a:p>
            <a:pPr lvl="1"/>
            <a:r>
              <a:rPr lang="en-US" sz="2000" dirty="0" smtClean="0"/>
              <a:t>carries urine to the urinary bladder</a:t>
            </a:r>
          </a:p>
          <a:p>
            <a:r>
              <a:rPr lang="en-US" dirty="0" smtClean="0"/>
              <a:t>Urinary Bladder </a:t>
            </a:r>
          </a:p>
          <a:p>
            <a:pPr lvl="1"/>
            <a:r>
              <a:rPr lang="en-US" sz="2000" dirty="0" smtClean="0"/>
              <a:t>temporarily stores urine</a:t>
            </a:r>
          </a:p>
          <a:p>
            <a:r>
              <a:rPr lang="en-US" dirty="0" smtClean="0"/>
              <a:t>Urethra</a:t>
            </a:r>
          </a:p>
          <a:p>
            <a:pPr lvl="1"/>
            <a:r>
              <a:rPr lang="en-US" sz="2000" dirty="0" smtClean="0"/>
              <a:t>Releases urine </a:t>
            </a:r>
          </a:p>
        </p:txBody>
      </p:sp>
      <p:pic>
        <p:nvPicPr>
          <p:cNvPr id="116738" name="Picture 2" descr="http://activity.ntsec.gov.tw/lifeworld/english/content/images/en_body_c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991697"/>
            <a:ext cx="3809999" cy="2866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Urinalysis – examination of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5334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</a:t>
            </a:r>
          </a:p>
          <a:p>
            <a:pPr marL="857250" lvl="1" indent="-457200"/>
            <a:r>
              <a:rPr lang="en-US" sz="2000" dirty="0" smtClean="0"/>
              <a:t>Normal: yellow or straw-colored</a:t>
            </a:r>
          </a:p>
          <a:p>
            <a:pPr marL="857250" lvl="1" indent="-457200"/>
            <a:r>
              <a:rPr lang="en-US" sz="2000" dirty="0" smtClean="0"/>
              <a:t>Colorless/pale indicates large amount of water</a:t>
            </a:r>
          </a:p>
          <a:p>
            <a:pPr marL="857250" lvl="1" indent="-457200"/>
            <a:r>
              <a:rPr lang="en-US" sz="2000" dirty="0" smtClean="0"/>
              <a:t>Smokey-red/brown indicates large amount of blood</a:t>
            </a:r>
          </a:p>
          <a:p>
            <a:pPr marL="1257300" lvl="2" indent="-457200"/>
            <a:r>
              <a:rPr lang="en-US" sz="1800" dirty="0" smtClean="0"/>
              <a:t>Beets &amp; certain drugs also produce red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Appearance</a:t>
            </a:r>
          </a:p>
          <a:p>
            <a:pPr marL="857250" lvl="1" indent="-457200"/>
            <a:r>
              <a:rPr lang="en-US" sz="2000" dirty="0" smtClean="0"/>
              <a:t>Should by clear; </a:t>
            </a:r>
          </a:p>
          <a:p>
            <a:pPr marL="857250" lvl="1" indent="-457200"/>
            <a:r>
              <a:rPr lang="en-US" sz="2000" dirty="0" smtClean="0"/>
              <a:t>Cloudy or turbid indicates UTI with pyuria &amp; bacteriuria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pH</a:t>
            </a:r>
          </a:p>
          <a:p>
            <a:pPr marL="857250" lvl="1" indent="-457200"/>
            <a:r>
              <a:rPr lang="en-US" sz="2000" dirty="0" smtClean="0"/>
              <a:t>Normal 6.5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Glucose</a:t>
            </a:r>
          </a:p>
          <a:p>
            <a:pPr marL="857250" lvl="1" indent="-457200"/>
            <a:r>
              <a:rPr lang="en-US" sz="2000" dirty="0" smtClean="0"/>
              <a:t>Sugar not normally found in urine. Detection may indicate diabetes mellitus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Phenylketonuria (PKU)</a:t>
            </a:r>
          </a:p>
          <a:p>
            <a:pPr marL="857250" lvl="1" indent="-457200"/>
            <a:r>
              <a:rPr lang="en-US" sz="2000" dirty="0" smtClean="0"/>
              <a:t>Lack of enzyme to accumulate phenylalanine to reach high levels in infants bloodstream which leads to mental retardation</a:t>
            </a:r>
          </a:p>
          <a:p>
            <a:pPr marL="857250" lvl="1" indent="-457200"/>
            <a:endParaRPr lang="en-US" sz="2000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4146" name="Picture 2" descr="http://crossfitpasadena.com/wp-content/uploads/2012/10/Urine-char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090" y="21827"/>
            <a:ext cx="6885709" cy="6836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Disorders of the Urinary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Can you guess one?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Renal Calculi (Kidney Stones)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8600" y="1752600"/>
            <a:ext cx="4800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Made of crystals of calcium phosphate and uric acid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Gradually they get larger until they block ureters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First </a:t>
            </a:r>
            <a:r>
              <a:rPr lang="en-US" sz="2800" dirty="0" smtClean="0"/>
              <a:t>symptom: </a:t>
            </a:r>
            <a:r>
              <a:rPr lang="en-US" sz="2800" dirty="0"/>
              <a:t>severe pain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Other </a:t>
            </a:r>
            <a:r>
              <a:rPr lang="en-US" sz="2800" dirty="0" smtClean="0"/>
              <a:t>symptoms: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dirty="0"/>
              <a:t>nausea and vomiting, frequency, chills, fever, </a:t>
            </a:r>
            <a:r>
              <a:rPr lang="en-US" sz="2000" dirty="0" smtClean="0"/>
              <a:t>hematuria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Treatment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increase </a:t>
            </a:r>
            <a:r>
              <a:rPr lang="en-US" sz="2500" dirty="0"/>
              <a:t>fluids to flush out stone, medications, and if needed  LITHOTRIPSY</a:t>
            </a:r>
          </a:p>
        </p:txBody>
      </p:sp>
      <p:pic>
        <p:nvPicPr>
          <p:cNvPr id="37890" name="Picture 2" descr="http://www.precisionnutrition.com/wordpress/wp-content/uploads/2010/10/kidney-ston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362200"/>
            <a:ext cx="3886200" cy="2925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Lithostripsy</a:t>
            </a:r>
          </a:p>
        </p:txBody>
      </p:sp>
      <p:pic>
        <p:nvPicPr>
          <p:cNvPr id="8200" name="Picture 8" descr="lithotripsy-procedu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667000"/>
            <a:ext cx="4953000" cy="3962400"/>
          </a:xfrm>
        </p:spPr>
      </p:pic>
      <p:sp>
        <p:nvSpPr>
          <p:cNvPr id="8198" name="Rectangle 6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152400" y="1600200"/>
            <a:ext cx="8763000" cy="2438400"/>
          </a:xfrm>
        </p:spPr>
        <p:txBody>
          <a:bodyPr>
            <a:normAutofit/>
          </a:bodyPr>
          <a:lstStyle/>
          <a:p>
            <a:r>
              <a:rPr lang="en-US" sz="2800" dirty="0"/>
              <a:t>Surgical procedure to remove kidney stones</a:t>
            </a:r>
          </a:p>
          <a:p>
            <a:r>
              <a:rPr lang="en-US" sz="2800" dirty="0"/>
              <a:t>Shock waves hit dense stones and break them </a:t>
            </a:r>
            <a:r>
              <a:rPr lang="en-US" sz="2800" dirty="0" smtClean="0"/>
              <a:t>up</a:t>
            </a:r>
            <a:endParaRPr lang="en-US" sz="2800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/>
              <a:t>Nephritis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648200" cy="4191000"/>
          </a:xfrm>
        </p:spPr>
        <p:txBody>
          <a:bodyPr/>
          <a:lstStyle/>
          <a:p>
            <a:r>
              <a:rPr lang="en-US" sz="2800" dirty="0"/>
              <a:t>Inflammation of the kidney (kidney infection)	</a:t>
            </a:r>
          </a:p>
          <a:p>
            <a:r>
              <a:rPr lang="en-US" sz="2800" dirty="0"/>
              <a:t>Incontinence –involuntary urination</a:t>
            </a:r>
          </a:p>
        </p:txBody>
      </p:sp>
      <p:pic>
        <p:nvPicPr>
          <p:cNvPr id="10248" name="Picture 8" descr="Nephritis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1828800"/>
            <a:ext cx="4114800" cy="411480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806952" cy="4495800"/>
          </a:xfrm>
        </p:spPr>
        <p:txBody>
          <a:bodyPr/>
          <a:lstStyle/>
          <a:p>
            <a:r>
              <a:rPr lang="en-US" dirty="0" smtClean="0"/>
              <a:t>Paired kidneys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Ureter for each kidney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Urinary bladder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Urethra </a:t>
            </a:r>
            <a:endParaRPr lang="en-US" dirty="0"/>
          </a:p>
        </p:txBody>
      </p:sp>
      <p:pic>
        <p:nvPicPr>
          <p:cNvPr id="1026" name="Picture 2" descr="http://upload.wikimedia.org/wikipedia/commons/1/18/Illu_urinary_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3929" y="1981200"/>
            <a:ext cx="4980071" cy="4252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/>
              <a:t>Cystitis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76400"/>
            <a:ext cx="4800600" cy="4419600"/>
          </a:xfrm>
        </p:spPr>
        <p:txBody>
          <a:bodyPr>
            <a:normAutofit/>
          </a:bodyPr>
          <a:lstStyle/>
          <a:p>
            <a:r>
              <a:rPr lang="en-US" sz="2400" dirty="0"/>
              <a:t>Inflammation of the mucous membrane lining of the urinary bladder</a:t>
            </a:r>
          </a:p>
          <a:p>
            <a:r>
              <a:rPr lang="en-US" sz="2400" dirty="0"/>
              <a:t>Most common cause – E.Coli</a:t>
            </a:r>
          </a:p>
          <a:p>
            <a:r>
              <a:rPr lang="en-US" sz="2400" dirty="0" smtClean="0"/>
              <a:t>Symptoms - DYSURIA </a:t>
            </a:r>
            <a:r>
              <a:rPr lang="en-US" sz="2400" dirty="0"/>
              <a:t>(painful urination) and frequency</a:t>
            </a:r>
          </a:p>
          <a:p>
            <a:r>
              <a:rPr lang="en-US" sz="2400" dirty="0"/>
              <a:t>Usually in females </a:t>
            </a:r>
            <a:endParaRPr lang="en-US" sz="2400" dirty="0" smtClean="0"/>
          </a:p>
          <a:p>
            <a:pPr lvl="1"/>
            <a:r>
              <a:rPr lang="en-US" sz="2100" dirty="0" smtClean="0"/>
              <a:t>(</a:t>
            </a:r>
            <a:r>
              <a:rPr lang="en-US" sz="2100" dirty="0"/>
              <a:t>shorter urethra)</a:t>
            </a:r>
          </a:p>
          <a:p>
            <a:r>
              <a:rPr lang="en-US" sz="2400" dirty="0"/>
              <a:t>Rx - antibiotics</a:t>
            </a:r>
          </a:p>
        </p:txBody>
      </p:sp>
      <p:pic>
        <p:nvPicPr>
          <p:cNvPr id="32770" name="Picture 2" descr="http://www.e-home-remedies.com/images/burning-ur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2971800" cy="39293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90600"/>
          </a:xfrm>
        </p:spPr>
        <p:txBody>
          <a:bodyPr/>
          <a:lstStyle/>
          <a:p>
            <a:r>
              <a:rPr lang="en-US" dirty="0"/>
              <a:t>Hemodialysis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8768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Used for kidney failure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Involves the passage of blood through device with </a:t>
            </a:r>
            <a:r>
              <a:rPr lang="en-US" sz="2800" dirty="0" smtClean="0"/>
              <a:t>semi-permeable </a:t>
            </a:r>
            <a:r>
              <a:rPr lang="en-US" sz="2800" dirty="0"/>
              <a:t>membrane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Dialysis</a:t>
            </a:r>
            <a:r>
              <a:rPr lang="en-US" sz="2800" dirty="0"/>
              <a:t> serves as substitute kidney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Blood from patient flows through machine and is filtered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Takes </a:t>
            </a:r>
            <a:r>
              <a:rPr lang="en-US" sz="2400" dirty="0"/>
              <a:t>2-4 hours, 2-3 times a week.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2" name="Picture 2" descr="http://www.mediresource.com/HealthNews/images/English/LP2_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05000"/>
            <a:ext cx="4038600" cy="400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/>
              <a:t>Kidney Transplant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600200"/>
            <a:ext cx="3657600" cy="4495800"/>
          </a:xfrm>
        </p:spPr>
        <p:txBody>
          <a:bodyPr/>
          <a:lstStyle/>
          <a:p>
            <a:r>
              <a:rPr lang="en-US" sz="2800" dirty="0"/>
              <a:t>As a last resort</a:t>
            </a:r>
          </a:p>
          <a:p>
            <a:r>
              <a:rPr lang="en-US" sz="2800" dirty="0"/>
              <a:t>Involves donor organ from someone with a similar immune system</a:t>
            </a:r>
          </a:p>
          <a:p>
            <a:r>
              <a:rPr lang="en-US" sz="2800" dirty="0"/>
              <a:t>Main complication - rejection</a:t>
            </a:r>
          </a:p>
        </p:txBody>
      </p:sp>
      <p:sp>
        <p:nvSpPr>
          <p:cNvPr id="5" name="ClipArt Placeholder 4"/>
          <p:cNvSpPr>
            <a:spLocks noGrp="1"/>
          </p:cNvSpPr>
          <p:nvPr>
            <p:ph type="clipArt" sz="half" idx="1"/>
          </p:nvPr>
        </p:nvSpPr>
        <p:spPr/>
      </p:sp>
      <p:pic>
        <p:nvPicPr>
          <p:cNvPr id="29698" name="Picture 2" descr="http://weill.cornell.edu/cms/health_library/images/ei_25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5048250" cy="4533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228600"/>
          <a:ext cx="9144000" cy="6553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737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Definitions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7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Enuresis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Bedwetting</a:t>
                      </a:r>
                      <a:endParaRPr lang="en-US" sz="2800" dirty="0"/>
                    </a:p>
                  </a:txBody>
                  <a:tcPr/>
                </a:tc>
              </a:tr>
              <a:tr h="6737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Glycosuria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Sugar in urine</a:t>
                      </a:r>
                      <a:endParaRPr lang="en-US" sz="2800" dirty="0"/>
                    </a:p>
                  </a:txBody>
                  <a:tcPr/>
                </a:tc>
              </a:tr>
              <a:tr h="6737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Nocturia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Frequent urination</a:t>
                      </a:r>
                      <a:r>
                        <a:rPr lang="en-US" sz="2800" baseline="0" dirty="0" smtClean="0"/>
                        <a:t> at night</a:t>
                      </a:r>
                      <a:endParaRPr lang="en-US" sz="2800" dirty="0"/>
                    </a:p>
                  </a:txBody>
                  <a:tcPr/>
                </a:tc>
              </a:tr>
              <a:tr h="6737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Polyuria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Large amounts of urine</a:t>
                      </a:r>
                      <a:endParaRPr lang="en-US" sz="2800" dirty="0"/>
                    </a:p>
                  </a:txBody>
                  <a:tcPr/>
                </a:tc>
              </a:tr>
              <a:tr h="6737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Pyuria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Pus in urine</a:t>
                      </a:r>
                      <a:endParaRPr lang="en-US" sz="2800" dirty="0"/>
                    </a:p>
                  </a:txBody>
                  <a:tcPr/>
                </a:tc>
              </a:tr>
              <a:tr h="6737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Anuria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 urine produced</a:t>
                      </a:r>
                      <a:endParaRPr lang="en-US" sz="2800" dirty="0"/>
                    </a:p>
                  </a:txBody>
                  <a:tcPr/>
                </a:tc>
              </a:tr>
              <a:tr h="6737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Hematuria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Blood in urine</a:t>
                      </a:r>
                      <a:endParaRPr lang="en-US" sz="2800" dirty="0"/>
                    </a:p>
                  </a:txBody>
                  <a:tcPr/>
                </a:tc>
              </a:tr>
              <a:tr h="116296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Diuretic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Drug or substance</a:t>
                      </a:r>
                      <a:r>
                        <a:rPr lang="en-US" sz="2800" baseline="0" dirty="0" smtClean="0"/>
                        <a:t> to increase urine production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Kidney</a:t>
            </a:r>
          </a:p>
          <a:p>
            <a:pPr lvl="1"/>
            <a:r>
              <a:rPr lang="en-US" sz="2000" dirty="0" smtClean="0"/>
              <a:t>One of two bean-shaped organ behind the abdominal cavity</a:t>
            </a:r>
          </a:p>
          <a:p>
            <a:pPr lvl="1"/>
            <a:r>
              <a:rPr lang="en-US" sz="2000" dirty="0" smtClean="0"/>
              <a:t>Outer cortex region</a:t>
            </a:r>
          </a:p>
          <a:p>
            <a:pPr lvl="1"/>
            <a:r>
              <a:rPr lang="en-US" sz="2000" dirty="0" smtClean="0"/>
              <a:t>Inner medulla region </a:t>
            </a:r>
          </a:p>
          <a:p>
            <a:pPr lvl="1"/>
            <a:r>
              <a:rPr lang="en-US" sz="2000" dirty="0" smtClean="0"/>
              <a:t>Hilum: depression on the medial border. Blood vessels &amp; nerves pass through the hilum</a:t>
            </a:r>
          </a:p>
          <a:p>
            <a:r>
              <a:rPr lang="en-US" dirty="0" smtClean="0"/>
              <a:t>Ureter (2)</a:t>
            </a:r>
          </a:p>
          <a:p>
            <a:pPr lvl="1"/>
            <a:r>
              <a:rPr lang="en-US" sz="2000" dirty="0" smtClean="0"/>
              <a:t>Muscular tubes that carry urine in peristaltic waves from the kidneys to the urinary bladder</a:t>
            </a:r>
          </a:p>
          <a:p>
            <a:r>
              <a:rPr lang="en-US" dirty="0" smtClean="0"/>
              <a:t>Urinary Bladder</a:t>
            </a:r>
          </a:p>
          <a:p>
            <a:pPr lvl="1"/>
            <a:r>
              <a:rPr lang="en-US" sz="2000" dirty="0" smtClean="0"/>
              <a:t>Hollow, muscular sac, temporary reservoir for urine</a:t>
            </a:r>
          </a:p>
          <a:p>
            <a:r>
              <a:rPr lang="en-US" dirty="0" smtClean="0"/>
              <a:t>Urethra</a:t>
            </a:r>
          </a:p>
          <a:p>
            <a:pPr lvl="1"/>
            <a:r>
              <a:rPr lang="en-US" sz="2000" dirty="0" smtClean="0"/>
              <a:t>Tube that carries urine from the bladder outside the body</a:t>
            </a:r>
          </a:p>
          <a:p>
            <a:pPr lvl="2"/>
            <a:r>
              <a:rPr lang="en-US" sz="2000" dirty="0" smtClean="0"/>
              <a:t>Urination or voiding: expelling urine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fau.pearlashes.com/anatomy/Chapter%2040/Chapter%2040_files/image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6199908" cy="6819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22" name="Picture 2" descr="http://img.webmd.com/dtmcms/live/webmd/consumer_assets/site_images/articles/image_article_collections/anatomy_pages/Kidne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dirty="0" smtClean="0"/>
              <a:t>Removes nitrogenous wastes from the blood</a:t>
            </a:r>
          </a:p>
          <a:p>
            <a:pPr lvl="1"/>
            <a:r>
              <a:rPr lang="en-US" sz="2000" dirty="0" smtClean="0"/>
              <a:t>Urea, creatinine, &amp; uric acid</a:t>
            </a:r>
          </a:p>
          <a:p>
            <a:r>
              <a:rPr lang="en-US" dirty="0" smtClean="0"/>
              <a:t>Kidneys</a:t>
            </a:r>
          </a:p>
          <a:p>
            <a:pPr lvl="1"/>
            <a:r>
              <a:rPr lang="en-US" sz="2000" dirty="0" smtClean="0"/>
              <a:t>Filter the blood to remove nitrogenous wastes</a:t>
            </a:r>
          </a:p>
          <a:p>
            <a:pPr lvl="1"/>
            <a:r>
              <a:rPr lang="en-US" sz="2000" dirty="0" smtClean="0"/>
              <a:t>Maintain the proper balance of water, electrolytes, &amp; acids</a:t>
            </a:r>
          </a:p>
          <a:p>
            <a:pPr lvl="2"/>
            <a:r>
              <a:rPr lang="en-US" sz="1800" dirty="0" smtClean="0"/>
              <a:t>Electrolytes such as Na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&amp; K</a:t>
            </a:r>
            <a:r>
              <a:rPr lang="en-US" sz="1800" baseline="30000" dirty="0" smtClean="0"/>
              <a:t>+</a:t>
            </a:r>
          </a:p>
          <a:p>
            <a:pPr lvl="1"/>
            <a:r>
              <a:rPr lang="en-US" sz="2000" dirty="0" smtClean="0"/>
              <a:t>Secrete renin (raises blood pressure) &amp; erythropoietin (stimulates red blood cell production)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http://fau.pearlashes.com/anatomy/Chapter%2040/Chapter%2040_files/image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"/>
            <a:ext cx="8765966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Physiology: How the Kidneys Produce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763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Blood enters kidney through Renal Arteries at the hilum</a:t>
            </a:r>
          </a:p>
          <a:p>
            <a:pPr lvl="1"/>
            <a:r>
              <a:rPr lang="en-US" sz="2000" dirty="0" smtClean="0"/>
              <a:t>Branches into smaller &amp; smaller arteries</a:t>
            </a:r>
          </a:p>
          <a:p>
            <a:pPr lvl="2"/>
            <a:r>
              <a:rPr lang="en-US" sz="1800" dirty="0" smtClean="0"/>
              <a:t>Smallest arteries are </a:t>
            </a:r>
            <a:r>
              <a:rPr lang="en-US" sz="1800" dirty="0" smtClean="0"/>
              <a:t>arterioles</a:t>
            </a:r>
          </a:p>
          <a:p>
            <a:r>
              <a:rPr lang="en-US" sz="3500" b="1" u="sng" dirty="0" smtClean="0"/>
              <a:t>Nephron</a:t>
            </a:r>
            <a:r>
              <a:rPr lang="en-US" sz="1800" dirty="0" smtClean="0"/>
              <a:t>: combination of glomerulus &amp; renal </a:t>
            </a:r>
            <a:r>
              <a:rPr lang="en-US" sz="1800" dirty="0" smtClean="0"/>
              <a:t>tube</a:t>
            </a:r>
            <a:endParaRPr lang="en-US" sz="2400" dirty="0" smtClean="0"/>
          </a:p>
          <a:p>
            <a:pPr lvl="1"/>
            <a:r>
              <a:rPr lang="en-US" dirty="0" smtClean="0"/>
              <a:t>Each arteriole leads to glomeruli (singular glomerulus)</a:t>
            </a:r>
          </a:p>
          <a:p>
            <a:pPr lvl="2"/>
            <a:r>
              <a:rPr lang="en-US" sz="1700" dirty="0" smtClean="0"/>
              <a:t>Intertwined smaller blood vessels</a:t>
            </a:r>
          </a:p>
          <a:p>
            <a:pPr lvl="1"/>
            <a:r>
              <a:rPr lang="en-US" dirty="0" smtClean="0"/>
              <a:t>Each glomerulus filters the blood</a:t>
            </a:r>
          </a:p>
          <a:p>
            <a:pPr lvl="2"/>
            <a:r>
              <a:rPr lang="en-US" sz="1700" dirty="0" smtClean="0"/>
              <a:t>Permit water, salts, sugar, &amp; urea to leave bloodstream</a:t>
            </a:r>
          </a:p>
          <a:p>
            <a:pPr lvl="1"/>
            <a:r>
              <a:rPr lang="en-US" dirty="0" smtClean="0"/>
              <a:t>Glomerular (Bowman) capsule collects the material</a:t>
            </a:r>
          </a:p>
          <a:p>
            <a:pPr lvl="1"/>
            <a:r>
              <a:rPr lang="en-US" dirty="0" smtClean="0"/>
              <a:t>Renal Tubule</a:t>
            </a:r>
          </a:p>
          <a:p>
            <a:pPr lvl="2"/>
            <a:r>
              <a:rPr lang="en-US" dirty="0" smtClean="0"/>
              <a:t>Collecting tube; allows reabsorption of water, sugar, &amp; some </a:t>
            </a:r>
            <a:r>
              <a:rPr lang="en-US" dirty="0" smtClean="0"/>
              <a:t>salts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 descr="http://www.unckidneycenter.org/images/glomerul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239</TotalTime>
  <Words>584</Words>
  <Application>Microsoft Office PowerPoint</Application>
  <PresentationFormat>On-screen Show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Excretory System</vt:lpstr>
      <vt:lpstr>Structure</vt:lpstr>
      <vt:lpstr>Anatomy </vt:lpstr>
      <vt:lpstr>Slide 4</vt:lpstr>
      <vt:lpstr>Slide 5</vt:lpstr>
      <vt:lpstr>Function</vt:lpstr>
      <vt:lpstr>Slide 7</vt:lpstr>
      <vt:lpstr>Physiology: How the Kidneys Produce Urine</vt:lpstr>
      <vt:lpstr>Slide 9</vt:lpstr>
      <vt:lpstr>Slide 10</vt:lpstr>
      <vt:lpstr>Slide 11</vt:lpstr>
      <vt:lpstr>Slide 12</vt:lpstr>
      <vt:lpstr>Physiology: How the Kidneys Produce Urine</vt:lpstr>
      <vt:lpstr>Urinalysis – examination of urine</vt:lpstr>
      <vt:lpstr>Slide 15</vt:lpstr>
      <vt:lpstr>Disorders of the Urinary System</vt:lpstr>
      <vt:lpstr>Renal Calculi (Kidney Stones)</vt:lpstr>
      <vt:lpstr>Lithostripsy</vt:lpstr>
      <vt:lpstr>Nephritis</vt:lpstr>
      <vt:lpstr>Cystitis</vt:lpstr>
      <vt:lpstr>Hemodialysis</vt:lpstr>
      <vt:lpstr>Kidney Transplant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System</dc:title>
  <dc:creator>Heidi Luke</dc:creator>
  <cp:lastModifiedBy>Heidi Luke</cp:lastModifiedBy>
  <cp:revision>22</cp:revision>
  <dcterms:created xsi:type="dcterms:W3CDTF">2013-04-23T16:12:54Z</dcterms:created>
  <dcterms:modified xsi:type="dcterms:W3CDTF">2013-04-24T15:17:18Z</dcterms:modified>
</cp:coreProperties>
</file>