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82" r:id="rId26"/>
    <p:sldId id="283" r:id="rId27"/>
    <p:sldId id="284" r:id="rId28"/>
    <p:sldId id="287" r:id="rId29"/>
    <p:sldId id="289" r:id="rId30"/>
    <p:sldId id="28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E4A8A6-4E85-43C6-BB90-7088A557E90C}" type="datetimeFigureOut">
              <a:rPr lang="en-US" smtClean="0"/>
              <a:t>1/29/2013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C3340B-4879-43D4-95DE-FF12A295D1B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E4A8A6-4E85-43C6-BB90-7088A557E90C}" type="datetimeFigureOut">
              <a:rPr lang="en-US" smtClean="0"/>
              <a:t>1/29/2013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C3340B-4879-43D4-95DE-FF12A295D1B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E4A8A6-4E85-43C6-BB90-7088A557E90C}" type="datetimeFigureOut">
              <a:rPr lang="en-US" smtClean="0"/>
              <a:t>1/29/2013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C3340B-4879-43D4-95DE-FF12A295D1B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B8896D00-89C3-4EBA-9839-E29D49FEE6E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555A08F3-61A8-4072-9D94-883036A4B09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E4A8A6-4E85-43C6-BB90-7088A557E90C}" type="datetimeFigureOut">
              <a:rPr lang="en-US" smtClean="0"/>
              <a:t>1/29/2013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C3340B-4879-43D4-95DE-FF12A295D1B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E4A8A6-4E85-43C6-BB90-7088A557E90C}" type="datetimeFigureOut">
              <a:rPr lang="en-US" smtClean="0"/>
              <a:t>1/29/2013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C3340B-4879-43D4-95DE-FF12A295D1B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E4A8A6-4E85-43C6-BB90-7088A557E90C}" type="datetimeFigureOut">
              <a:rPr lang="en-US" smtClean="0"/>
              <a:t>1/29/2013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C3340B-4879-43D4-95DE-FF12A295D1B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E4A8A6-4E85-43C6-BB90-7088A557E90C}" type="datetimeFigureOut">
              <a:rPr lang="en-US" smtClean="0"/>
              <a:t>1/29/2013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C3340B-4879-43D4-95DE-FF12A295D1B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E4A8A6-4E85-43C6-BB90-7088A557E90C}" type="datetimeFigureOut">
              <a:rPr lang="en-US" smtClean="0"/>
              <a:t>1/29/2013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C3340B-4879-43D4-95DE-FF12A295D1B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E4A8A6-4E85-43C6-BB90-7088A557E90C}" type="datetimeFigureOut">
              <a:rPr lang="en-US" smtClean="0"/>
              <a:t>1/29/2013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C3340B-4879-43D4-95DE-FF12A295D1B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E4A8A6-4E85-43C6-BB90-7088A557E90C}" type="datetimeFigureOut">
              <a:rPr lang="en-US" smtClean="0"/>
              <a:t>1/29/2013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C3340B-4879-43D4-95DE-FF12A295D1B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E4A8A6-4E85-43C6-BB90-7088A557E90C}" type="datetimeFigureOut">
              <a:rPr lang="en-US" smtClean="0"/>
              <a:t>1/29/2013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C3340B-4879-43D4-95DE-FF12A295D1B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4E4A8A6-4E85-43C6-BB90-7088A557E90C}" type="datetimeFigureOut">
              <a:rPr lang="en-US" smtClean="0"/>
              <a:t>1/29/2013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8C3340B-4879-43D4-95DE-FF12A295D1B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Integumentary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Skin, Hair, Glands, &amp; Nails</a:t>
            </a:r>
            <a:endParaRPr lang="en-US" dirty="0"/>
          </a:p>
        </p:txBody>
      </p:sp>
      <p:pic>
        <p:nvPicPr>
          <p:cNvPr id="16388" name="Picture 4" descr="http://2.bp.blogspot.com/_yu7dnRPIABs/TFP9-Wf4k-I/AAAAAAAABkg/Es9gPN0aosU/s640/SkinMan_front.tif-415x4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438400"/>
            <a:ext cx="3952875" cy="4019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Skin 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Determined by 3 pigments</a:t>
            </a:r>
          </a:p>
          <a:p>
            <a:pPr lvl="1"/>
            <a:r>
              <a:rPr lang="en-US" dirty="0" smtClean="0"/>
              <a:t>Melanin</a:t>
            </a:r>
          </a:p>
          <a:p>
            <a:pPr lvl="2"/>
            <a:r>
              <a:rPr lang="en-US" dirty="0" smtClean="0"/>
              <a:t>Brown &amp; black pigment</a:t>
            </a:r>
          </a:p>
          <a:p>
            <a:pPr lvl="2"/>
            <a:r>
              <a:rPr lang="en-US" dirty="0" smtClean="0"/>
              <a:t>Found in the epidermis</a:t>
            </a:r>
          </a:p>
          <a:p>
            <a:pPr lvl="2"/>
            <a:r>
              <a:rPr lang="en-US" dirty="0" smtClean="0"/>
              <a:t>Produced by melanocytes</a:t>
            </a:r>
          </a:p>
          <a:p>
            <a:pPr lvl="2"/>
            <a:r>
              <a:rPr lang="en-US" dirty="0" smtClean="0"/>
              <a:t>Acts as protection from UV rays</a:t>
            </a:r>
          </a:p>
          <a:p>
            <a:pPr lvl="1"/>
            <a:r>
              <a:rPr lang="en-US" dirty="0" smtClean="0"/>
              <a:t>Carotene</a:t>
            </a:r>
          </a:p>
          <a:p>
            <a:pPr lvl="2"/>
            <a:r>
              <a:rPr lang="en-US" dirty="0" smtClean="0"/>
              <a:t>Orange-yellow pigment</a:t>
            </a:r>
          </a:p>
          <a:p>
            <a:pPr lvl="1"/>
            <a:r>
              <a:rPr lang="en-US" dirty="0" smtClean="0"/>
              <a:t>Hemoglobin</a:t>
            </a:r>
          </a:p>
          <a:p>
            <a:pPr lvl="2"/>
            <a:r>
              <a:rPr lang="en-US" dirty="0" smtClean="0"/>
              <a:t>Blood in the capillaries of the dermis</a:t>
            </a:r>
          </a:p>
          <a:p>
            <a:pPr lvl="2"/>
            <a:r>
              <a:rPr lang="en-US" dirty="0" smtClean="0"/>
              <a:t>Pigment in red blood cells – “rosy” skin tone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Alteration of Skin 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943088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Blue Color</a:t>
            </a:r>
          </a:p>
          <a:p>
            <a:pPr lvl="1"/>
            <a:r>
              <a:rPr lang="en-US" dirty="0" smtClean="0"/>
              <a:t>Indicates cyanosis: poor oxygenation</a:t>
            </a:r>
          </a:p>
          <a:p>
            <a:pPr lvl="1"/>
            <a:r>
              <a:rPr lang="en-US" dirty="0" smtClean="0"/>
              <a:t>Heart failure &amp; severe breathing</a:t>
            </a:r>
          </a:p>
          <a:p>
            <a:r>
              <a:rPr lang="en-US" dirty="0" smtClean="0"/>
              <a:t>Redness or Erythema</a:t>
            </a:r>
          </a:p>
          <a:p>
            <a:pPr lvl="1"/>
            <a:r>
              <a:rPr lang="en-US" dirty="0" smtClean="0"/>
              <a:t>Indicates embarrassment, fever, hypertension, inflammation, or allergy</a:t>
            </a:r>
          </a:p>
          <a:p>
            <a:r>
              <a:rPr lang="en-US" dirty="0" smtClean="0"/>
              <a:t>Pallor or blanching</a:t>
            </a:r>
          </a:p>
          <a:p>
            <a:pPr lvl="1"/>
            <a:r>
              <a:rPr lang="en-US" dirty="0" smtClean="0"/>
              <a:t>Indicates fear, anger, or emotional stress</a:t>
            </a:r>
          </a:p>
          <a:p>
            <a:pPr lvl="1"/>
            <a:r>
              <a:rPr lang="en-US" dirty="0" smtClean="0"/>
              <a:t>Also anemia, low blood pressure, or impaired blood flow</a:t>
            </a:r>
          </a:p>
          <a:p>
            <a:r>
              <a:rPr lang="en-US" dirty="0" smtClean="0"/>
              <a:t>Jaundice or a yellow cast</a:t>
            </a:r>
          </a:p>
          <a:p>
            <a:pPr lvl="1"/>
            <a:r>
              <a:rPr lang="en-US" dirty="0" smtClean="0"/>
              <a:t>Signifies a liver disorder due to excess bile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577850"/>
            <a:r>
              <a:rPr lang="en-US" dirty="0"/>
              <a:t>Skin Appendages</a:t>
            </a:r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752600" y="2590800"/>
            <a:ext cx="7013575" cy="3429000"/>
          </a:xfrm>
        </p:spPr>
        <p:txBody>
          <a:bodyPr/>
          <a:lstStyle/>
          <a:p>
            <a:pPr marL="284163" indent="-284163"/>
            <a:r>
              <a:rPr lang="en-US" sz="2400" i="1" dirty="0">
                <a:solidFill>
                  <a:schemeClr val="hlink"/>
                </a:solidFill>
              </a:rPr>
              <a:t>Cutaneous</a:t>
            </a:r>
            <a:r>
              <a:rPr lang="en-US" sz="2400" dirty="0"/>
              <a:t> (relating to skin) </a:t>
            </a:r>
            <a:r>
              <a:rPr lang="en-US" sz="2400" i="1" dirty="0">
                <a:solidFill>
                  <a:schemeClr val="hlink"/>
                </a:solidFill>
              </a:rPr>
              <a:t>glands</a:t>
            </a:r>
          </a:p>
          <a:p>
            <a:pPr marL="795338" lvl="1" indent="-284163"/>
            <a:r>
              <a:rPr lang="en-US" sz="2400" dirty="0"/>
              <a:t>Sebaceous glands</a:t>
            </a:r>
          </a:p>
          <a:p>
            <a:pPr marL="795338" lvl="1" indent="-284163"/>
            <a:r>
              <a:rPr lang="en-US" sz="2400" dirty="0"/>
              <a:t>Sweat glands</a:t>
            </a:r>
          </a:p>
          <a:p>
            <a:pPr marL="284163" indent="-284163"/>
            <a:r>
              <a:rPr lang="en-US" sz="2400" dirty="0">
                <a:solidFill>
                  <a:schemeClr val="hlink"/>
                </a:solidFill>
              </a:rPr>
              <a:t>Hair</a:t>
            </a:r>
          </a:p>
          <a:p>
            <a:pPr marL="284163" indent="-284163"/>
            <a:r>
              <a:rPr lang="en-US" sz="2400" dirty="0">
                <a:solidFill>
                  <a:schemeClr val="hlink"/>
                </a:solidFill>
              </a:rPr>
              <a:t>Hair follicles</a:t>
            </a:r>
          </a:p>
          <a:p>
            <a:pPr marL="284163" indent="-284163"/>
            <a:r>
              <a:rPr lang="en-US" sz="2400" dirty="0">
                <a:solidFill>
                  <a:schemeClr val="hlink"/>
                </a:solidFill>
              </a:rPr>
              <a:t>Nails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990600" y="1447800"/>
            <a:ext cx="7391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These appendages come from the epidermis and help maintain the body’s homeostasis.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577850"/>
            <a:r>
              <a:rPr lang="en-US" dirty="0"/>
              <a:t>Appendages of the Skin</a:t>
            </a:r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284163" indent="-284163"/>
            <a:r>
              <a:rPr lang="en-US" dirty="0"/>
              <a:t>Sebaceous glands</a:t>
            </a:r>
          </a:p>
          <a:p>
            <a:pPr marL="795338" lvl="1" indent="-284163"/>
            <a:r>
              <a:rPr lang="en-US" dirty="0"/>
              <a:t>Produce oil</a:t>
            </a:r>
          </a:p>
          <a:p>
            <a:pPr marL="1365250" lvl="2" indent="-341313"/>
            <a:r>
              <a:rPr lang="en-US" dirty="0"/>
              <a:t>Lubricant for skin which keeps skin soft and moist</a:t>
            </a:r>
          </a:p>
          <a:p>
            <a:pPr marL="1365250" lvl="2" indent="-341313"/>
            <a:r>
              <a:rPr lang="en-US" dirty="0"/>
              <a:t>Prevents brittle hair</a:t>
            </a:r>
          </a:p>
          <a:p>
            <a:pPr marL="1365250" lvl="2" indent="-341313"/>
            <a:r>
              <a:rPr lang="en-US" dirty="0"/>
              <a:t>Kills bacteria (slightly acidic)</a:t>
            </a:r>
          </a:p>
          <a:p>
            <a:pPr marL="795338" lvl="1" indent="-284163"/>
            <a:r>
              <a:rPr lang="en-US" dirty="0"/>
              <a:t>Most have ducts that empty into hair follicles; others open directly onto skin surface</a:t>
            </a:r>
          </a:p>
          <a:p>
            <a:pPr marL="795338" lvl="1" indent="-284163"/>
            <a:r>
              <a:rPr lang="en-US" dirty="0"/>
              <a:t>Glands are activated at puberty and this is what causes teenage acne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577850"/>
            <a:r>
              <a:rPr lang="en-US" dirty="0"/>
              <a:t>Appendages of the Skin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 l="800" t="1215" r="800" b="4761"/>
          <a:stretch>
            <a:fillRect/>
          </a:stretch>
        </p:blipFill>
        <p:spPr bwMode="auto">
          <a:xfrm>
            <a:off x="1447800" y="1295400"/>
            <a:ext cx="6324600" cy="4995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66801" y="228600"/>
            <a:ext cx="7775574" cy="1143000"/>
          </a:xfrm>
        </p:spPr>
        <p:txBody>
          <a:bodyPr/>
          <a:lstStyle/>
          <a:p>
            <a:r>
              <a:rPr lang="en-US" dirty="0"/>
              <a:t>Facial Blemishes</a:t>
            </a:r>
          </a:p>
        </p:txBody>
      </p:sp>
      <p:sp>
        <p:nvSpPr>
          <p:cNvPr id="8294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762000" y="1295400"/>
            <a:ext cx="4267200" cy="4876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hlink"/>
                </a:solidFill>
              </a:rPr>
              <a:t>Whitehead</a:t>
            </a:r>
            <a:r>
              <a:rPr lang="en-US" sz="2800" dirty="0"/>
              <a:t> – sebaceous gland is blocked usually from the oily substance made by the gland.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hlink"/>
                </a:solidFill>
              </a:rPr>
              <a:t>Blackhead</a:t>
            </a:r>
            <a:r>
              <a:rPr lang="en-US" sz="2800" dirty="0"/>
              <a:t> – when whitehead dries, it darkens forming blackhead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hlink"/>
                </a:solidFill>
              </a:rPr>
              <a:t>Acne</a:t>
            </a:r>
            <a:r>
              <a:rPr lang="en-US" sz="2800" dirty="0"/>
              <a:t> – an active infection of the sebaceous glands caused by bacteria</a:t>
            </a:r>
          </a:p>
        </p:txBody>
      </p:sp>
      <p:pic>
        <p:nvPicPr>
          <p:cNvPr id="82948" name="Picture 4" descr="7c8a34479d4647843152f02ce1171e1b43dc094b8c90dcfe5fd1bd05e4ef3616b054a0bcab88b7ad76f0744eb97e7fd0d154198712f5cf408d702f80c3e8adde02427667dd3bec18170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29200" y="3886200"/>
            <a:ext cx="3429000" cy="2286000"/>
          </a:xfrm>
          <a:noFill/>
          <a:ln/>
        </p:spPr>
      </p:pic>
      <p:pic>
        <p:nvPicPr>
          <p:cNvPr id="82951" name="Picture 7" descr="popping whitehead zit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29200" y="1295400"/>
            <a:ext cx="3352800" cy="2225675"/>
          </a:xfrm>
          <a:noFill/>
          <a:ln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577850"/>
            <a:r>
              <a:rPr lang="en-US" dirty="0"/>
              <a:t>Appendages of the Skin</a:t>
            </a:r>
          </a:p>
        </p:txBody>
      </p:sp>
      <p:sp>
        <p:nvSpPr>
          <p:cNvPr id="2355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066800" y="1219200"/>
            <a:ext cx="7772400" cy="5410200"/>
          </a:xfrm>
        </p:spPr>
        <p:txBody>
          <a:bodyPr>
            <a:normAutofit fontScale="92500" lnSpcReduction="10000"/>
          </a:bodyPr>
          <a:lstStyle/>
          <a:p>
            <a:pPr marL="284163" indent="-284163">
              <a:lnSpc>
                <a:spcPct val="90000"/>
              </a:lnSpc>
            </a:pPr>
            <a:r>
              <a:rPr lang="en-US" dirty="0">
                <a:solidFill>
                  <a:schemeClr val="hlink"/>
                </a:solidFill>
              </a:rPr>
              <a:t>Sweat glands</a:t>
            </a:r>
            <a:r>
              <a:rPr lang="en-US" dirty="0"/>
              <a:t> </a:t>
            </a:r>
          </a:p>
          <a:p>
            <a:pPr marL="795338" lvl="1" indent="-284163">
              <a:lnSpc>
                <a:spcPct val="90000"/>
              </a:lnSpc>
            </a:pPr>
            <a:r>
              <a:rPr lang="en-US" dirty="0"/>
              <a:t>Produce sweat </a:t>
            </a:r>
            <a:endParaRPr lang="en-US" dirty="0" smtClean="0"/>
          </a:p>
          <a:p>
            <a:pPr marL="795338" lvl="1" indent="-284163">
              <a:lnSpc>
                <a:spcPct val="90000"/>
              </a:lnSpc>
            </a:pPr>
            <a:r>
              <a:rPr lang="en-US" dirty="0" smtClean="0"/>
              <a:t>Widely </a:t>
            </a:r>
            <a:r>
              <a:rPr lang="en-US" dirty="0"/>
              <a:t>distributed in skin </a:t>
            </a:r>
            <a:endParaRPr lang="en-US" dirty="0" smtClean="0"/>
          </a:p>
          <a:p>
            <a:pPr marL="1042226" lvl="2" indent="-284163">
              <a:lnSpc>
                <a:spcPct val="90000"/>
              </a:lnSpc>
            </a:pPr>
            <a:r>
              <a:rPr lang="en-US" dirty="0" smtClean="0"/>
              <a:t>(</a:t>
            </a:r>
            <a:r>
              <a:rPr lang="en-US" dirty="0"/>
              <a:t>2.5 million per person)</a:t>
            </a:r>
          </a:p>
          <a:p>
            <a:pPr marL="795338" lvl="1" indent="-284163">
              <a:lnSpc>
                <a:spcPct val="90000"/>
              </a:lnSpc>
            </a:pPr>
            <a:r>
              <a:rPr lang="en-US" dirty="0"/>
              <a:t>helps cool the body</a:t>
            </a:r>
          </a:p>
          <a:p>
            <a:pPr marL="795338" lvl="1" indent="-284163">
              <a:lnSpc>
                <a:spcPct val="90000"/>
              </a:lnSpc>
            </a:pPr>
            <a:r>
              <a:rPr lang="en-US" dirty="0"/>
              <a:t>Two types</a:t>
            </a:r>
          </a:p>
          <a:p>
            <a:pPr marL="1365250" lvl="2" indent="-341313">
              <a:lnSpc>
                <a:spcPct val="90000"/>
              </a:lnSpc>
            </a:pPr>
            <a:r>
              <a:rPr lang="en-US" dirty="0"/>
              <a:t>Eccrine</a:t>
            </a:r>
          </a:p>
          <a:p>
            <a:pPr marL="1876425" lvl="3" indent="-284163">
              <a:lnSpc>
                <a:spcPct val="90000"/>
              </a:lnSpc>
            </a:pPr>
            <a:r>
              <a:rPr lang="en-US" dirty="0"/>
              <a:t>Open via duct to pore on skin surface</a:t>
            </a:r>
          </a:p>
          <a:p>
            <a:pPr marL="1876425" lvl="3" indent="-284163">
              <a:lnSpc>
                <a:spcPct val="90000"/>
              </a:lnSpc>
            </a:pPr>
            <a:r>
              <a:rPr lang="en-US" dirty="0"/>
              <a:t>Most numerous on the body</a:t>
            </a:r>
          </a:p>
          <a:p>
            <a:pPr marL="1365250" lvl="2" indent="-341313">
              <a:lnSpc>
                <a:spcPct val="90000"/>
              </a:lnSpc>
            </a:pPr>
            <a:r>
              <a:rPr lang="en-US" dirty="0"/>
              <a:t>Apocrine</a:t>
            </a:r>
          </a:p>
          <a:p>
            <a:pPr marL="1876425" lvl="3" indent="-284163">
              <a:lnSpc>
                <a:spcPct val="90000"/>
              </a:lnSpc>
            </a:pPr>
            <a:r>
              <a:rPr lang="en-US" dirty="0"/>
              <a:t>Ducts empty into hair follicles</a:t>
            </a:r>
          </a:p>
          <a:p>
            <a:pPr marL="1876425" lvl="3" indent="-284163">
              <a:lnSpc>
                <a:spcPct val="90000"/>
              </a:lnSpc>
            </a:pPr>
            <a:r>
              <a:rPr lang="en-US" dirty="0"/>
              <a:t>Found mostly in armpits and genital areas</a:t>
            </a:r>
          </a:p>
          <a:p>
            <a:pPr marL="1876425" lvl="3" indent="-284163">
              <a:lnSpc>
                <a:spcPct val="90000"/>
              </a:lnSpc>
            </a:pPr>
            <a:r>
              <a:rPr lang="en-US" dirty="0"/>
              <a:t>Precise function is unknown but are they are activated during pain, stress and during sexual foreplay.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577850"/>
            <a:r>
              <a:rPr lang="en-US" dirty="0"/>
              <a:t>Appendages of the Skin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/>
          <a:srcRect l="801" t="1427" r="1677" b="5139"/>
          <a:stretch>
            <a:fillRect/>
          </a:stretch>
        </p:blipFill>
        <p:spPr bwMode="auto">
          <a:xfrm>
            <a:off x="1066800" y="1447800"/>
            <a:ext cx="7010400" cy="4824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14400" y="381000"/>
            <a:ext cx="4724400" cy="1143000"/>
          </a:xfrm>
        </p:spPr>
        <p:txBody>
          <a:bodyPr>
            <a:normAutofit fontScale="90000"/>
          </a:bodyPr>
          <a:lstStyle/>
          <a:p>
            <a:pPr marL="577850"/>
            <a:r>
              <a:rPr lang="en-US" sz="4000" dirty="0"/>
              <a:t>Sweat and </a:t>
            </a:r>
            <a:br>
              <a:rPr lang="en-US" sz="4000" dirty="0"/>
            </a:br>
            <a:r>
              <a:rPr lang="en-US" sz="4000" dirty="0"/>
              <a:t>Its Function</a:t>
            </a:r>
          </a:p>
        </p:txBody>
      </p:sp>
      <p:sp>
        <p:nvSpPr>
          <p:cNvPr id="2560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990600" y="1828800"/>
            <a:ext cx="8153400" cy="4724400"/>
          </a:xfrm>
        </p:spPr>
        <p:txBody>
          <a:bodyPr/>
          <a:lstStyle/>
          <a:p>
            <a:pPr marL="284163" indent="-284163">
              <a:lnSpc>
                <a:spcPct val="90000"/>
              </a:lnSpc>
            </a:pPr>
            <a:r>
              <a:rPr lang="en-US" sz="2800" dirty="0"/>
              <a:t>Composition</a:t>
            </a:r>
          </a:p>
          <a:p>
            <a:pPr marL="795338" lvl="1" indent="-284163">
              <a:lnSpc>
                <a:spcPct val="90000"/>
              </a:lnSpc>
            </a:pPr>
            <a:r>
              <a:rPr lang="en-US" sz="2400" dirty="0"/>
              <a:t>Mostly water</a:t>
            </a:r>
          </a:p>
          <a:p>
            <a:pPr marL="795338" lvl="1" indent="-284163">
              <a:lnSpc>
                <a:spcPct val="90000"/>
              </a:lnSpc>
            </a:pPr>
            <a:r>
              <a:rPr lang="en-US" sz="2400" dirty="0"/>
              <a:t>Salts and vitamin C</a:t>
            </a:r>
          </a:p>
          <a:p>
            <a:pPr marL="795338" lvl="1" indent="-284163">
              <a:lnSpc>
                <a:spcPct val="90000"/>
              </a:lnSpc>
            </a:pPr>
            <a:r>
              <a:rPr lang="en-US" sz="2400" dirty="0"/>
              <a:t>Some metabolic waste (urea and uric acid)</a:t>
            </a:r>
          </a:p>
          <a:p>
            <a:pPr marL="795338" lvl="1" indent="-284163">
              <a:lnSpc>
                <a:spcPct val="90000"/>
              </a:lnSpc>
            </a:pPr>
            <a:r>
              <a:rPr lang="en-US" sz="2400" dirty="0"/>
              <a:t>Fatty acids and proteins (apocrine only)</a:t>
            </a:r>
          </a:p>
          <a:p>
            <a:pPr marL="284163" indent="-284163">
              <a:lnSpc>
                <a:spcPct val="90000"/>
              </a:lnSpc>
            </a:pPr>
            <a:r>
              <a:rPr lang="en-US" sz="2800" dirty="0"/>
              <a:t>Function</a:t>
            </a:r>
          </a:p>
          <a:p>
            <a:pPr marL="795338" lvl="1" indent="-284163">
              <a:lnSpc>
                <a:spcPct val="90000"/>
              </a:lnSpc>
            </a:pPr>
            <a:r>
              <a:rPr lang="en-US" sz="2400" dirty="0"/>
              <a:t>Helps rid body of excess heat</a:t>
            </a:r>
          </a:p>
          <a:p>
            <a:pPr marL="795338" lvl="1" indent="-284163">
              <a:lnSpc>
                <a:spcPct val="90000"/>
              </a:lnSpc>
            </a:pPr>
            <a:r>
              <a:rPr lang="en-US" sz="2400" dirty="0"/>
              <a:t>Excretes waste products</a:t>
            </a:r>
          </a:p>
          <a:p>
            <a:pPr marL="795338" lvl="1" indent="-284163">
              <a:lnSpc>
                <a:spcPct val="90000"/>
              </a:lnSpc>
            </a:pPr>
            <a:r>
              <a:rPr lang="en-US" sz="2400" dirty="0"/>
              <a:t>Acidic nature inhibits bacteria growth</a:t>
            </a:r>
          </a:p>
          <a:p>
            <a:pPr marL="284163" indent="-284163">
              <a:lnSpc>
                <a:spcPct val="90000"/>
              </a:lnSpc>
            </a:pPr>
            <a:r>
              <a:rPr lang="en-US" sz="2800" dirty="0"/>
              <a:t>Odor is from associated bacteria</a:t>
            </a:r>
          </a:p>
        </p:txBody>
      </p:sp>
      <p:pic>
        <p:nvPicPr>
          <p:cNvPr id="25605" name="Picture 5" descr="7c8a34479d501e927d55fb3bfb05441740de415bcf82cdf341d0953ac2ee390ec077a5b0a79d9ae464f27c2fe9497dcc93112e9218170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53000" y="152400"/>
            <a:ext cx="3603625" cy="2705100"/>
          </a:xfrm>
          <a:noFill/>
          <a:ln/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577850"/>
            <a:r>
              <a:rPr lang="en-US" dirty="0"/>
              <a:t>Appendages of the Skin</a:t>
            </a:r>
          </a:p>
        </p:txBody>
      </p:sp>
      <p:sp>
        <p:nvSpPr>
          <p:cNvPr id="2662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914400" y="1600200"/>
            <a:ext cx="4498975" cy="4953000"/>
          </a:xfrm>
        </p:spPr>
        <p:txBody>
          <a:bodyPr/>
          <a:lstStyle/>
          <a:p>
            <a:pPr marL="284163" indent="-284163"/>
            <a:r>
              <a:rPr lang="en-US" sz="2800" dirty="0">
                <a:solidFill>
                  <a:schemeClr val="hlink"/>
                </a:solidFill>
              </a:rPr>
              <a:t>Hair</a:t>
            </a:r>
          </a:p>
          <a:p>
            <a:pPr marL="795338" lvl="1" indent="-284163"/>
            <a:r>
              <a:rPr lang="en-US" dirty="0"/>
              <a:t>Produced by hair follicle which are made of hard keratinized epithelial cells</a:t>
            </a:r>
          </a:p>
          <a:p>
            <a:pPr marL="795338" lvl="1" indent="-284163"/>
            <a:r>
              <a:rPr lang="en-US" dirty="0">
                <a:solidFill>
                  <a:schemeClr val="hlink"/>
                </a:solidFill>
              </a:rPr>
              <a:t>Melanocytes</a:t>
            </a:r>
            <a:r>
              <a:rPr lang="en-US" dirty="0"/>
              <a:t> provide pigment for hair color</a:t>
            </a:r>
          </a:p>
        </p:txBody>
      </p:sp>
      <p:pic>
        <p:nvPicPr>
          <p:cNvPr id="26629" name="Picture 5" descr="Selecting &amp; Extracting Hair - Masking Tutorial - Extraction Tips - Photoshop Elements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86400" y="1752600"/>
            <a:ext cx="3276879" cy="3727450"/>
          </a:xfrm>
          <a:noFill/>
          <a:ln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Skin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95400" y="1447800"/>
            <a:ext cx="7638288" cy="5029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Cutaneous membrane</a:t>
            </a:r>
          </a:p>
          <a:p>
            <a:pPr lvl="1"/>
            <a:r>
              <a:rPr lang="en-US" sz="2000" dirty="0" smtClean="0"/>
              <a:t>Waterproof, stretchable, and invisibly repairs cuts, rips, or burns</a:t>
            </a:r>
          </a:p>
          <a:p>
            <a:r>
              <a:rPr lang="en-US" sz="2400" dirty="0" smtClean="0"/>
              <a:t>Functions</a:t>
            </a:r>
          </a:p>
          <a:p>
            <a:pPr lvl="1"/>
            <a:r>
              <a:rPr lang="en-US" sz="2000" dirty="0" smtClean="0"/>
              <a:t>Protection</a:t>
            </a:r>
          </a:p>
          <a:p>
            <a:pPr lvl="1"/>
            <a:r>
              <a:rPr lang="en-US" sz="2000" dirty="0" smtClean="0"/>
              <a:t>Maintains body temperature</a:t>
            </a:r>
          </a:p>
          <a:p>
            <a:pPr lvl="1"/>
            <a:r>
              <a:rPr lang="en-US" sz="2000" dirty="0" smtClean="0"/>
              <a:t>Prevents excessive loss of inorganic &amp; organic materials</a:t>
            </a:r>
          </a:p>
          <a:p>
            <a:pPr lvl="1"/>
            <a:r>
              <a:rPr lang="en-US" sz="2000" dirty="0" smtClean="0"/>
              <a:t>Receives stimuli</a:t>
            </a:r>
          </a:p>
          <a:p>
            <a:pPr lvl="1"/>
            <a:r>
              <a:rPr lang="en-US" sz="2000" dirty="0" smtClean="0"/>
              <a:t>Stores chemical compounds</a:t>
            </a:r>
          </a:p>
          <a:p>
            <a:pPr lvl="1"/>
            <a:r>
              <a:rPr lang="en-US" sz="2000" dirty="0" smtClean="0"/>
              <a:t>Synthesizes vitamin D</a:t>
            </a:r>
          </a:p>
          <a:p>
            <a:pPr lvl="1"/>
            <a:r>
              <a:rPr lang="en-US" sz="2000" dirty="0" smtClean="0"/>
              <a:t>Excretes water, salts, &amp; several organic compounds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577850"/>
            <a:r>
              <a:rPr lang="en-US" dirty="0"/>
              <a:t>Structure of Hair Follicle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print"/>
          <a:srcRect t="2405" b="7141"/>
          <a:stretch>
            <a:fillRect/>
          </a:stretch>
        </p:blipFill>
        <p:spPr bwMode="auto">
          <a:xfrm>
            <a:off x="990600" y="1491326"/>
            <a:ext cx="5307194" cy="4296699"/>
          </a:xfrm>
          <a:prstGeom prst="rect">
            <a:avLst/>
          </a:prstGeom>
          <a:noFill/>
        </p:spPr>
      </p:pic>
      <p:pic>
        <p:nvPicPr>
          <p:cNvPr id="27658" name="Picture 10" descr="745b2cef4c903994834acc73dd1eac71cf5ed967d33017fd4e92b0be78ac64249114c9dc340a139a146ddc5d6ee7c9eb747ed847c4459d271a3f7b9611ed6d7287ed48e6fb08ad5125d465e218804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248400" y="1752600"/>
            <a:ext cx="2711450" cy="4076700"/>
          </a:xfrm>
          <a:noFill/>
          <a:ln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0"/>
            <a:ext cx="8540750" cy="1143000"/>
          </a:xfrm>
        </p:spPr>
        <p:txBody>
          <a:bodyPr/>
          <a:lstStyle/>
          <a:p>
            <a:pPr marL="577850"/>
            <a:r>
              <a:rPr lang="en-US" dirty="0"/>
              <a:t>Hair Anatomy</a:t>
            </a:r>
          </a:p>
        </p:txBody>
      </p:sp>
      <p:sp>
        <p:nvSpPr>
          <p:cNvPr id="2867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990600"/>
            <a:ext cx="4727575" cy="4498975"/>
          </a:xfrm>
        </p:spPr>
        <p:txBody>
          <a:bodyPr/>
          <a:lstStyle/>
          <a:p>
            <a:pPr marL="284163" indent="-284163"/>
            <a:r>
              <a:rPr lang="en-US" sz="2800" dirty="0"/>
              <a:t>Hair anatomy</a:t>
            </a:r>
          </a:p>
          <a:p>
            <a:pPr marL="682625" lvl="1" indent="-284163"/>
            <a:r>
              <a:rPr lang="en-US" sz="2400" dirty="0">
                <a:solidFill>
                  <a:schemeClr val="hlink"/>
                </a:solidFill>
              </a:rPr>
              <a:t>Central medulla</a:t>
            </a:r>
          </a:p>
          <a:p>
            <a:pPr marL="682625" lvl="1" indent="-284163"/>
            <a:r>
              <a:rPr lang="en-US" sz="2400" dirty="0">
                <a:solidFill>
                  <a:schemeClr val="hlink"/>
                </a:solidFill>
              </a:rPr>
              <a:t>Cortex</a:t>
            </a:r>
            <a:r>
              <a:rPr lang="en-US" sz="2400" dirty="0"/>
              <a:t> surrounds medulla</a:t>
            </a:r>
          </a:p>
          <a:p>
            <a:pPr marL="682625" lvl="1" indent="-284163"/>
            <a:r>
              <a:rPr lang="en-US" sz="2400" dirty="0">
                <a:solidFill>
                  <a:schemeClr val="hlink"/>
                </a:solidFill>
              </a:rPr>
              <a:t>Cuticle</a:t>
            </a:r>
            <a:r>
              <a:rPr lang="en-US" sz="2400" dirty="0"/>
              <a:t> on outside of cortex</a:t>
            </a:r>
          </a:p>
          <a:p>
            <a:pPr marL="1138238" lvl="2" indent="-341313"/>
            <a:r>
              <a:rPr lang="en-US" sz="2000" dirty="0"/>
              <a:t>Most heavily keratinized</a:t>
            </a: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2" cstate="print"/>
          <a:srcRect l="22815" t="2428" r="21521" b="7207"/>
          <a:stretch>
            <a:fillRect/>
          </a:stretch>
        </p:blipFill>
        <p:spPr bwMode="auto">
          <a:xfrm>
            <a:off x="5638800" y="1371600"/>
            <a:ext cx="2932113" cy="5181600"/>
          </a:xfrm>
          <a:prstGeom prst="rect">
            <a:avLst/>
          </a:prstGeom>
          <a:noFill/>
        </p:spPr>
      </p:pic>
      <p:pic>
        <p:nvPicPr>
          <p:cNvPr id="28679" name="Picture 7" descr="745b2cef4c903994834acc73dd1eac71cf5ed967d33017fd4e92b0be78ac64249114c9dc340a139a146ddc5d6ee7c9eb747ed847c4459d271a3f7b9611ed6d7287e74ceee41eb35962ca61e0e466c16a5ef35de518804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95400" y="3810000"/>
            <a:ext cx="4194175" cy="2789238"/>
          </a:xfrm>
          <a:noFill/>
          <a:ln/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577850"/>
            <a:r>
              <a:rPr lang="en-US" dirty="0"/>
              <a:t>Hair Structures</a:t>
            </a:r>
          </a:p>
        </p:txBody>
      </p:sp>
      <p:pic>
        <p:nvPicPr>
          <p:cNvPr id="2970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95663" y="1524000"/>
            <a:ext cx="3336473" cy="4664075"/>
          </a:xfrm>
          <a:noFill/>
          <a:ln/>
        </p:spPr>
      </p:pic>
      <p:sp>
        <p:nvSpPr>
          <p:cNvPr id="29699" name="Rectangle 3"/>
          <p:cNvSpPr>
            <a:spLocks noGrp="1" noRot="1" noChangeArrowheads="1"/>
          </p:cNvSpPr>
          <p:nvPr>
            <p:ph sz="half" idx="2"/>
          </p:nvPr>
        </p:nvSpPr>
        <p:spPr>
          <a:xfrm>
            <a:off x="4953000" y="1524000"/>
            <a:ext cx="3980688" cy="4663440"/>
          </a:xfrm>
        </p:spPr>
        <p:txBody>
          <a:bodyPr/>
          <a:lstStyle/>
          <a:p>
            <a:pPr marL="284163" indent="-284163"/>
            <a:r>
              <a:rPr lang="en-US" sz="2800" dirty="0"/>
              <a:t>Associated hair structures </a:t>
            </a:r>
          </a:p>
          <a:p>
            <a:pPr marL="795338" lvl="1" indent="-284163"/>
            <a:r>
              <a:rPr lang="en-US" sz="2400" dirty="0">
                <a:solidFill>
                  <a:schemeClr val="hlink"/>
                </a:solidFill>
              </a:rPr>
              <a:t>Hair follicle</a:t>
            </a:r>
          </a:p>
          <a:p>
            <a:pPr marL="1365250" lvl="2" indent="-341313"/>
            <a:r>
              <a:rPr lang="en-US" sz="2000" dirty="0"/>
              <a:t>Dermal and epidermal sheath surround hair root</a:t>
            </a:r>
          </a:p>
          <a:p>
            <a:pPr marL="795338" lvl="1" indent="-284163"/>
            <a:r>
              <a:rPr lang="en-US" sz="2400" dirty="0">
                <a:solidFill>
                  <a:schemeClr val="hlink"/>
                </a:solidFill>
              </a:rPr>
              <a:t>Arrector pili muscle</a:t>
            </a:r>
            <a:r>
              <a:rPr lang="en-US" sz="2400" dirty="0"/>
              <a:t> </a:t>
            </a:r>
          </a:p>
          <a:p>
            <a:pPr marL="1365250" lvl="2" indent="-341313"/>
            <a:r>
              <a:rPr lang="en-US" sz="2000" dirty="0"/>
              <a:t>Smooth muscle</a:t>
            </a:r>
          </a:p>
          <a:p>
            <a:pPr marL="1365250" lvl="2" indent="-341313"/>
            <a:r>
              <a:rPr lang="en-US" sz="2000" dirty="0"/>
              <a:t>Pulls hairs upright when cold or frightened</a:t>
            </a:r>
          </a:p>
          <a:p>
            <a:pPr marL="795338" lvl="1" indent="-284163"/>
            <a:r>
              <a:rPr lang="en-US" sz="2400" dirty="0">
                <a:solidFill>
                  <a:srgbClr val="0066FF"/>
                </a:solidFill>
              </a:rPr>
              <a:t>Sebaceous gland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577850"/>
            <a:r>
              <a:rPr lang="en-US" dirty="0"/>
              <a:t>Nails</a:t>
            </a:r>
          </a:p>
        </p:txBody>
      </p:sp>
      <p:pic>
        <p:nvPicPr>
          <p:cNvPr id="32775" name="Picture 7" descr="745b2cef4c9039948346c673da15b673c740cf39d2325ae11296f1a63cd46c278552dccb65564ca54938d6597ebac0ad3437925cc7439a245d212892161880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410200" y="1828800"/>
            <a:ext cx="3657600" cy="3048000"/>
          </a:xfrm>
          <a:noFill/>
          <a:ln/>
        </p:spPr>
      </p:pic>
      <p:sp>
        <p:nvSpPr>
          <p:cNvPr id="32771" name="Rectangle 3"/>
          <p:cNvSpPr>
            <a:spLocks noGrp="1" noRot="1" noChangeArrowheads="1"/>
          </p:cNvSpPr>
          <p:nvPr>
            <p:ph sz="half" idx="2"/>
          </p:nvPr>
        </p:nvSpPr>
        <p:spPr>
          <a:xfrm>
            <a:off x="1066800" y="1447800"/>
            <a:ext cx="4114800" cy="4663440"/>
          </a:xfrm>
        </p:spPr>
        <p:txBody>
          <a:bodyPr>
            <a:normAutofit fontScale="92500"/>
          </a:bodyPr>
          <a:lstStyle/>
          <a:p>
            <a:pPr marL="284163" indent="-284163"/>
            <a:r>
              <a:rPr lang="en-US" dirty="0">
                <a:solidFill>
                  <a:schemeClr val="hlink"/>
                </a:solidFill>
              </a:rPr>
              <a:t>Nails</a:t>
            </a:r>
          </a:p>
          <a:p>
            <a:pPr marL="795338" lvl="1" indent="-284163"/>
            <a:r>
              <a:rPr lang="en-US" dirty="0"/>
              <a:t>Scale-like modifications of the epidermis</a:t>
            </a:r>
          </a:p>
          <a:p>
            <a:pPr marL="1365250" lvl="2" indent="-341313"/>
            <a:r>
              <a:rPr lang="en-US" sz="2800" dirty="0"/>
              <a:t>Heavily </a:t>
            </a:r>
            <a:r>
              <a:rPr lang="en-US" sz="2800" dirty="0">
                <a:solidFill>
                  <a:schemeClr val="hlink"/>
                </a:solidFill>
              </a:rPr>
              <a:t>keratinized</a:t>
            </a:r>
          </a:p>
          <a:p>
            <a:pPr marL="795338" lvl="1" indent="-284163"/>
            <a:r>
              <a:rPr lang="en-US" dirty="0">
                <a:solidFill>
                  <a:schemeClr val="hlink"/>
                </a:solidFill>
              </a:rPr>
              <a:t>Stratum basale</a:t>
            </a:r>
            <a:r>
              <a:rPr lang="en-US" dirty="0"/>
              <a:t> extends beneath the nail bed</a:t>
            </a:r>
          </a:p>
          <a:p>
            <a:pPr marL="1365250" lvl="2" indent="-341313"/>
            <a:r>
              <a:rPr lang="en-US" sz="2800" dirty="0"/>
              <a:t>Responsible for growth</a:t>
            </a:r>
          </a:p>
          <a:p>
            <a:pPr marL="795338" lvl="1" indent="-284163"/>
            <a:r>
              <a:rPr lang="en-US" dirty="0"/>
              <a:t>Lack of pigment makes them colorless</a:t>
            </a:r>
          </a:p>
        </p:txBody>
      </p:sp>
      <p:sp>
        <p:nvSpPr>
          <p:cNvPr id="32773" name="AutoShape 5" descr="745b2cef4c9039948346c673da15b673c740cf39d2325ae11296f1a63cd46c278552dccb65564ca54938d6597ebac0ad3437925cc7439a245d2128921618804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0"/>
            <a:ext cx="8540750" cy="1143000"/>
          </a:xfrm>
        </p:spPr>
        <p:txBody>
          <a:bodyPr/>
          <a:lstStyle/>
          <a:p>
            <a:pPr marL="577850"/>
            <a:r>
              <a:rPr lang="en-US" dirty="0"/>
              <a:t>Nail Anatomy</a:t>
            </a:r>
          </a:p>
        </p:txBody>
      </p:sp>
      <p:sp>
        <p:nvSpPr>
          <p:cNvPr id="3379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914400" y="838200"/>
            <a:ext cx="8229600" cy="2514600"/>
          </a:xfrm>
        </p:spPr>
        <p:txBody>
          <a:bodyPr/>
          <a:lstStyle/>
          <a:p>
            <a:pPr marL="284163" indent="-284163">
              <a:lnSpc>
                <a:spcPct val="90000"/>
              </a:lnSpc>
            </a:pPr>
            <a:r>
              <a:rPr lang="en-US" sz="2800" dirty="0"/>
              <a:t>Nail structures</a:t>
            </a:r>
          </a:p>
          <a:p>
            <a:pPr marL="795338" lvl="1" indent="-284163">
              <a:lnSpc>
                <a:spcPct val="90000"/>
              </a:lnSpc>
            </a:pPr>
            <a:r>
              <a:rPr lang="en-US" sz="2400" dirty="0"/>
              <a:t>Free edge</a:t>
            </a:r>
          </a:p>
          <a:p>
            <a:pPr marL="795338" lvl="1" indent="-284163">
              <a:lnSpc>
                <a:spcPct val="90000"/>
              </a:lnSpc>
            </a:pPr>
            <a:r>
              <a:rPr lang="en-US" sz="2400" dirty="0"/>
              <a:t>Body is the visible attached portion</a:t>
            </a:r>
          </a:p>
          <a:p>
            <a:pPr marL="795338" lvl="1" indent="-284163">
              <a:lnSpc>
                <a:spcPct val="90000"/>
              </a:lnSpc>
            </a:pPr>
            <a:r>
              <a:rPr lang="en-US" sz="2400" dirty="0"/>
              <a:t>Root of nail embedded in skin</a:t>
            </a:r>
          </a:p>
          <a:p>
            <a:pPr marL="795338" lvl="1" indent="-284163">
              <a:lnSpc>
                <a:spcPct val="90000"/>
              </a:lnSpc>
            </a:pPr>
            <a:r>
              <a:rPr lang="en-US" sz="2400" dirty="0"/>
              <a:t>Cuticle is the proximal nail fold that projects onto the    nail body</a:t>
            </a:r>
          </a:p>
        </p:txBody>
      </p:sp>
      <p:pic>
        <p:nvPicPr>
          <p:cNvPr id="33800" name="Picture 8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 b="7643"/>
          <a:stretch>
            <a:fillRect/>
          </a:stretch>
        </p:blipFill>
        <p:spPr>
          <a:xfrm>
            <a:off x="609600" y="3340100"/>
            <a:ext cx="7924800" cy="3517900"/>
          </a:xfrm>
          <a:noFill/>
          <a:ln/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577850"/>
            <a:r>
              <a:rPr lang="en-US" dirty="0"/>
              <a:t>Severity of Burns</a:t>
            </a:r>
          </a:p>
        </p:txBody>
      </p:sp>
      <p:sp>
        <p:nvSpPr>
          <p:cNvPr id="419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990600" y="1295400"/>
            <a:ext cx="7931150" cy="4498975"/>
          </a:xfrm>
        </p:spPr>
        <p:txBody>
          <a:bodyPr>
            <a:normAutofit lnSpcReduction="10000"/>
          </a:bodyPr>
          <a:lstStyle/>
          <a:p>
            <a:pPr marL="284163" indent="-284163"/>
            <a:r>
              <a:rPr lang="en-US" dirty="0">
                <a:solidFill>
                  <a:schemeClr val="hlink"/>
                </a:solidFill>
              </a:rPr>
              <a:t>First-degree burns</a:t>
            </a:r>
          </a:p>
          <a:p>
            <a:pPr marL="795338" lvl="1" indent="-284163"/>
            <a:r>
              <a:rPr lang="en-US" dirty="0"/>
              <a:t>Only epidermis is damaged</a:t>
            </a:r>
          </a:p>
          <a:p>
            <a:pPr marL="795338" lvl="1" indent="-284163"/>
            <a:r>
              <a:rPr lang="en-US" dirty="0"/>
              <a:t>Skin is red and swollen</a:t>
            </a:r>
          </a:p>
          <a:p>
            <a:pPr marL="284163" indent="-284163"/>
            <a:r>
              <a:rPr lang="en-US" dirty="0">
                <a:solidFill>
                  <a:schemeClr val="hlink"/>
                </a:solidFill>
              </a:rPr>
              <a:t>Second-degree burns</a:t>
            </a:r>
          </a:p>
          <a:p>
            <a:pPr marL="795338" lvl="1" indent="-284163"/>
            <a:r>
              <a:rPr lang="en-US" dirty="0"/>
              <a:t>Epidermis and upper dermis are damaged</a:t>
            </a:r>
          </a:p>
          <a:p>
            <a:pPr marL="795338" lvl="1" indent="-284163"/>
            <a:r>
              <a:rPr lang="en-US" dirty="0"/>
              <a:t>Skin is red with blisters</a:t>
            </a:r>
          </a:p>
          <a:p>
            <a:pPr marL="284163" indent="-284163"/>
            <a:r>
              <a:rPr lang="en-US" dirty="0">
                <a:solidFill>
                  <a:schemeClr val="hlink"/>
                </a:solidFill>
              </a:rPr>
              <a:t>Third-degree burns</a:t>
            </a:r>
            <a:r>
              <a:rPr lang="en-US" dirty="0"/>
              <a:t> (worst)</a:t>
            </a:r>
          </a:p>
          <a:p>
            <a:pPr marL="795338" lvl="1" indent="-284163"/>
            <a:r>
              <a:rPr lang="en-US" dirty="0"/>
              <a:t>Destroys entire skin layer</a:t>
            </a:r>
          </a:p>
          <a:p>
            <a:pPr marL="795338" lvl="1" indent="-284163"/>
            <a:r>
              <a:rPr lang="en-US" dirty="0"/>
              <a:t>Burn is gray-white or black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577850"/>
            <a:r>
              <a:rPr lang="en-US" dirty="0"/>
              <a:t>Severity of Burns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 cstate="print"/>
          <a:srcRect l="25459" t="1215" r="15645" b="4761"/>
          <a:stretch>
            <a:fillRect/>
          </a:stretch>
        </p:blipFill>
        <p:spPr bwMode="auto">
          <a:xfrm>
            <a:off x="1066800" y="1219200"/>
            <a:ext cx="2360613" cy="5181600"/>
          </a:xfrm>
          <a:prstGeom prst="rect">
            <a:avLst/>
          </a:prstGeom>
          <a:noFill/>
        </p:spPr>
      </p:pic>
      <p:pic>
        <p:nvPicPr>
          <p:cNvPr id="43013" name="Picture 5" descr="burn classification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81400" y="1600200"/>
            <a:ext cx="5181600" cy="41465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577850"/>
            <a:r>
              <a:rPr lang="en-US" dirty="0"/>
              <a:t>Rule of Nines</a:t>
            </a:r>
          </a:p>
        </p:txBody>
      </p:sp>
      <p:sp>
        <p:nvSpPr>
          <p:cNvPr id="39939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1143000" y="1524000"/>
            <a:ext cx="3657600" cy="4663440"/>
          </a:xfrm>
        </p:spPr>
        <p:txBody>
          <a:bodyPr/>
          <a:lstStyle/>
          <a:p>
            <a:pPr marL="284163" indent="-284163"/>
            <a:r>
              <a:rPr lang="en-US" dirty="0"/>
              <a:t>Way to determine the extent of burns</a:t>
            </a:r>
          </a:p>
          <a:p>
            <a:pPr marL="284163" indent="-284163"/>
            <a:r>
              <a:rPr lang="en-US" dirty="0"/>
              <a:t>Body is divided into 11 areas for quick estimation</a:t>
            </a:r>
          </a:p>
          <a:p>
            <a:pPr marL="284163" indent="-284163"/>
            <a:r>
              <a:rPr lang="en-US" dirty="0"/>
              <a:t>Each area represents about 9% of total body surface area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1486" t="1215" r="1486" b="4761"/>
          <a:stretch>
            <a:fillRect/>
          </a:stretch>
        </p:blipFill>
        <p:spPr bwMode="auto">
          <a:xfrm>
            <a:off x="4889310" y="1219200"/>
            <a:ext cx="4000690" cy="4876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Skin Cancer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Basal cell carcinoma</a:t>
            </a:r>
          </a:p>
          <a:p>
            <a:pPr lvl="1"/>
            <a:r>
              <a:rPr lang="en-US" dirty="0" smtClean="0"/>
              <a:t>Malignant tumor of the basal cell layer of the epidermis</a:t>
            </a:r>
          </a:p>
          <a:p>
            <a:r>
              <a:rPr lang="en-US" dirty="0" smtClean="0"/>
              <a:t>Squamous cell carcinoma</a:t>
            </a:r>
          </a:p>
          <a:p>
            <a:pPr marL="795338" lvl="1" indent="-284163"/>
            <a:r>
              <a:rPr lang="en-US" dirty="0" smtClean="0"/>
              <a:t>Metastasizes </a:t>
            </a:r>
            <a:r>
              <a:rPr lang="en-US" dirty="0" smtClean="0"/>
              <a:t>to lymph nodes if not removed</a:t>
            </a:r>
          </a:p>
          <a:p>
            <a:pPr marL="795338" lvl="1" indent="-284163"/>
            <a:r>
              <a:rPr lang="en-US" dirty="0" smtClean="0"/>
              <a:t>Early removal allows a good chance of cure</a:t>
            </a:r>
          </a:p>
          <a:p>
            <a:pPr marL="795338" lvl="1" indent="-284163"/>
            <a:r>
              <a:rPr lang="en-US" dirty="0" smtClean="0"/>
              <a:t>Believed to be sun-induced</a:t>
            </a:r>
          </a:p>
          <a:p>
            <a:pPr marL="795338" lvl="1" indent="-284163"/>
            <a:r>
              <a:rPr lang="en-US" dirty="0" smtClean="0"/>
              <a:t>Arises from stratum spinosum 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Skin Cancer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://www.veteranstoday.com/wp-content/uploads/2011/06/Squamous-Cell-Carcinoma-VS-Basal-Cell-Carcinoma.jpg"/>
          <p:cNvPicPr>
            <a:picLocks noChangeAspect="1" noChangeArrowheads="1"/>
          </p:cNvPicPr>
          <p:nvPr/>
        </p:nvPicPr>
        <p:blipFill>
          <a:blip r:embed="rId2" cstate="print"/>
          <a:srcRect l="3687" t="8495" r="4608" b="11306"/>
          <a:stretch>
            <a:fillRect/>
          </a:stretch>
        </p:blipFill>
        <p:spPr bwMode="auto">
          <a:xfrm>
            <a:off x="0" y="1679273"/>
            <a:ext cx="9144000" cy="49742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the Skin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0688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Composed of two layers of tissue</a:t>
            </a:r>
          </a:p>
          <a:p>
            <a:pPr lvl="1"/>
            <a:r>
              <a:rPr lang="en-US" dirty="0" smtClean="0"/>
              <a:t>Epidermis</a:t>
            </a:r>
          </a:p>
          <a:p>
            <a:pPr lvl="2"/>
            <a:r>
              <a:rPr lang="en-US" dirty="0" smtClean="0"/>
              <a:t>Outer layer composed of squamous epithelium</a:t>
            </a:r>
          </a:p>
          <a:p>
            <a:pPr lvl="1"/>
            <a:r>
              <a:rPr lang="en-US" dirty="0" smtClean="0"/>
              <a:t>Dermis</a:t>
            </a:r>
          </a:p>
          <a:p>
            <a:pPr lvl="2"/>
            <a:r>
              <a:rPr lang="en-US" dirty="0" smtClean="0"/>
              <a:t>Underlying layer composed of dense connective tissue</a:t>
            </a:r>
          </a:p>
          <a:p>
            <a:r>
              <a:rPr lang="en-US" dirty="0" smtClean="0"/>
              <a:t>The epidermis &amp; dermis are fully cemented together</a:t>
            </a:r>
          </a:p>
          <a:p>
            <a:r>
              <a:rPr lang="en-US" dirty="0" smtClean="0"/>
              <a:t>Skin is anchored to the underlying organs by the subcutaneous layer (Adipose Tissue)</a:t>
            </a:r>
          </a:p>
          <a:p>
            <a:pPr lvl="1"/>
            <a:r>
              <a:rPr lang="en-US" dirty="0" smtClean="0"/>
              <a:t>Acts as a shock absorber &amp; insulation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Skin Cancer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599" y="1371600"/>
            <a:ext cx="7834745" cy="4754563"/>
          </a:xfrm>
        </p:spPr>
        <p:txBody>
          <a:bodyPr/>
          <a:lstStyle/>
          <a:p>
            <a:r>
              <a:rPr lang="en-US" dirty="0" smtClean="0"/>
              <a:t>Malignant melanoma</a:t>
            </a:r>
          </a:p>
          <a:p>
            <a:pPr lvl="1"/>
            <a:r>
              <a:rPr lang="en-US" dirty="0" smtClean="0"/>
              <a:t>Cancerous growth composed of melanocytes</a:t>
            </a:r>
          </a:p>
          <a:p>
            <a:endParaRPr lang="en-US" dirty="0"/>
          </a:p>
        </p:txBody>
      </p:sp>
      <p:pic>
        <p:nvPicPr>
          <p:cNvPr id="52226" name="Picture 2" descr="http://images.emedicinehealth.com/images/healthwise/medical/hw/h99912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40" y="2646215"/>
            <a:ext cx="630936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dermnetnz.org/doctors/principles/images/structur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Epidermis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7866888" cy="5410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Epidermis Layers from deepest to the surface</a:t>
            </a:r>
          </a:p>
          <a:p>
            <a:pPr lvl="1"/>
            <a:r>
              <a:rPr lang="en-US" dirty="0" smtClean="0"/>
              <a:t>Stratum Basale (Germinativum)</a:t>
            </a:r>
          </a:p>
          <a:p>
            <a:pPr lvl="1"/>
            <a:r>
              <a:rPr lang="en-US" dirty="0" smtClean="0"/>
              <a:t>Stratum Spinosum</a:t>
            </a:r>
          </a:p>
          <a:p>
            <a:pPr lvl="1"/>
            <a:r>
              <a:rPr lang="en-US" dirty="0" smtClean="0"/>
              <a:t>Stratum Granulosum</a:t>
            </a:r>
          </a:p>
          <a:p>
            <a:pPr lvl="1"/>
            <a:r>
              <a:rPr lang="en-US" dirty="0" smtClean="0"/>
              <a:t>Stratum Lucidum</a:t>
            </a:r>
          </a:p>
          <a:p>
            <a:pPr lvl="1"/>
            <a:r>
              <a:rPr lang="en-US" dirty="0" smtClean="0"/>
              <a:t>Stratum Corneum</a:t>
            </a:r>
          </a:p>
          <a:p>
            <a:r>
              <a:rPr lang="en-US" sz="3100" dirty="0" smtClean="0"/>
              <a:t>The </a:t>
            </a:r>
            <a:r>
              <a:rPr lang="en-US" sz="3100" i="1" dirty="0" smtClean="0"/>
              <a:t>germinativum</a:t>
            </a:r>
            <a:r>
              <a:rPr lang="en-US" sz="3100" dirty="0" smtClean="0"/>
              <a:t> &amp; </a:t>
            </a:r>
            <a:r>
              <a:rPr lang="en-US" sz="3100" i="1" dirty="0" smtClean="0"/>
              <a:t>spinosum</a:t>
            </a:r>
            <a:r>
              <a:rPr lang="en-US" sz="3100" dirty="0" smtClean="0"/>
              <a:t> undergo continual cell division &amp; produce all the other layers</a:t>
            </a:r>
          </a:p>
          <a:p>
            <a:r>
              <a:rPr lang="en-US" sz="3100" dirty="0" smtClean="0"/>
              <a:t>As cells move toward the surface, they become flatter, increasingly full of keratin (harden) &amp; finally die</a:t>
            </a:r>
          </a:p>
          <a:p>
            <a:pPr lvl="1"/>
            <a:r>
              <a:rPr lang="en-US" dirty="0" smtClean="0"/>
              <a:t>Can no longer get adequate nutrients &amp; oxygen from the dermis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 descr="http://www.standardofcare.com/mwiki/images/e/e8/Epiderm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08992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Dermis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Two major regions:</a:t>
            </a:r>
          </a:p>
          <a:p>
            <a:pPr lvl="1"/>
            <a:r>
              <a:rPr lang="en-US" dirty="0" smtClean="0"/>
              <a:t>Papillary Area</a:t>
            </a:r>
          </a:p>
          <a:p>
            <a:pPr lvl="2"/>
            <a:r>
              <a:rPr lang="en-US" dirty="0" smtClean="0"/>
              <a:t>Upper dermal region</a:t>
            </a:r>
          </a:p>
          <a:p>
            <a:pPr lvl="2"/>
            <a:r>
              <a:rPr lang="en-US" dirty="0" smtClean="0"/>
              <a:t>Contains finger-like projections (dermal papillae) that indent the epidermis above</a:t>
            </a:r>
          </a:p>
          <a:p>
            <a:pPr lvl="2"/>
            <a:r>
              <a:rPr lang="en-US" dirty="0" smtClean="0"/>
              <a:t>Dermal papillae bring nutrients to the epidermis</a:t>
            </a:r>
          </a:p>
          <a:p>
            <a:pPr lvl="1"/>
            <a:r>
              <a:rPr lang="en-US" dirty="0" smtClean="0"/>
              <a:t>Reticular Area – deepest skin layer</a:t>
            </a:r>
          </a:p>
          <a:p>
            <a:pPr lvl="2"/>
            <a:r>
              <a:rPr lang="en-US" dirty="0" smtClean="0"/>
              <a:t>Contains blood vessels, sweat &amp; oil glands, &amp; deep pressure sensors</a:t>
            </a:r>
          </a:p>
          <a:p>
            <a:pPr lvl="2"/>
            <a:r>
              <a:rPr lang="en-US" dirty="0" smtClean="0"/>
              <a:t>Contains collagen &amp; elastic fibers</a:t>
            </a:r>
          </a:p>
          <a:p>
            <a:r>
              <a:rPr lang="en-US" dirty="0" smtClean="0"/>
              <a:t>Varies in thickness depending on the locations on the body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8" name="Picture 2" descr="http://www.biology-online.org/user_files/Image/Anatomy/AN-fibroblastF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752600"/>
            <a:ext cx="3143250" cy="4191001"/>
          </a:xfrm>
          <a:prstGeom prst="rect">
            <a:avLst/>
          </a:prstGeom>
          <a:noFill/>
        </p:spPr>
      </p:pic>
      <p:pic>
        <p:nvPicPr>
          <p:cNvPr id="19460" name="Picture 4" descr="http://www.keratin.com/az/follicle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9846" y="1600200"/>
            <a:ext cx="4954154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506" name="Picture 2" descr="http://www.espace-beaute.ro/pie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5865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Brooklet">
      <a:dk1>
        <a:sysClr val="windowText" lastClr="000000"/>
      </a:dk1>
      <a:lt1>
        <a:sysClr val="window" lastClr="FFFFFF"/>
      </a:lt1>
      <a:dk2>
        <a:srgbClr val="4062E3"/>
      </a:dk2>
      <a:lt2>
        <a:srgbClr val="C7E4F8"/>
      </a:lt2>
      <a:accent1>
        <a:srgbClr val="79498D"/>
      </a:accent1>
      <a:accent2>
        <a:srgbClr val="AE236A"/>
      </a:accent2>
      <a:accent3>
        <a:srgbClr val="F88941"/>
      </a:accent3>
      <a:accent4>
        <a:srgbClr val="DEC441"/>
      </a:accent4>
      <a:accent5>
        <a:srgbClr val="9FA500"/>
      </a:accent5>
      <a:accent6>
        <a:srgbClr val="707070"/>
      </a:accent6>
      <a:hlink>
        <a:srgbClr val="0000E1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1252</TotalTime>
  <Words>858</Words>
  <Application>Microsoft Office PowerPoint</Application>
  <PresentationFormat>On-screen Show (4:3)</PresentationFormat>
  <Paragraphs>171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Solstice</vt:lpstr>
      <vt:lpstr>The Integumentary System</vt:lpstr>
      <vt:lpstr>The Skin</vt:lpstr>
      <vt:lpstr>Structure of the Skin</vt:lpstr>
      <vt:lpstr>Slide 4</vt:lpstr>
      <vt:lpstr>The Epidermis</vt:lpstr>
      <vt:lpstr>Slide 6</vt:lpstr>
      <vt:lpstr>The Dermis</vt:lpstr>
      <vt:lpstr>Slide 8</vt:lpstr>
      <vt:lpstr>Slide 9</vt:lpstr>
      <vt:lpstr>Skin Color</vt:lpstr>
      <vt:lpstr>Alteration of Skin Color</vt:lpstr>
      <vt:lpstr>Skin Appendages</vt:lpstr>
      <vt:lpstr>Appendages of the Skin</vt:lpstr>
      <vt:lpstr>Appendages of the Skin</vt:lpstr>
      <vt:lpstr>Facial Blemishes</vt:lpstr>
      <vt:lpstr>Appendages of the Skin</vt:lpstr>
      <vt:lpstr>Appendages of the Skin</vt:lpstr>
      <vt:lpstr>Sweat and  Its Function</vt:lpstr>
      <vt:lpstr>Appendages of the Skin</vt:lpstr>
      <vt:lpstr>Structure of Hair Follicle</vt:lpstr>
      <vt:lpstr>Hair Anatomy</vt:lpstr>
      <vt:lpstr>Hair Structures</vt:lpstr>
      <vt:lpstr>Nails</vt:lpstr>
      <vt:lpstr>Nail Anatomy</vt:lpstr>
      <vt:lpstr>Severity of Burns</vt:lpstr>
      <vt:lpstr>Severity of Burns</vt:lpstr>
      <vt:lpstr>Rule of Nines</vt:lpstr>
      <vt:lpstr>Skin Cancer Types</vt:lpstr>
      <vt:lpstr>Skin Cancer Types</vt:lpstr>
      <vt:lpstr>Skin Cancer Types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Integumentary System</dc:title>
  <dc:creator>Heidi Luke</dc:creator>
  <cp:lastModifiedBy>Heidi Luke</cp:lastModifiedBy>
  <cp:revision>122</cp:revision>
  <dcterms:created xsi:type="dcterms:W3CDTF">2013-01-29T20:38:55Z</dcterms:created>
  <dcterms:modified xsi:type="dcterms:W3CDTF">2013-01-30T17:31:28Z</dcterms:modified>
</cp:coreProperties>
</file>