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92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5" r:id="rId12"/>
    <p:sldId id="288" r:id="rId13"/>
    <p:sldId id="266" r:id="rId14"/>
    <p:sldId id="289" r:id="rId15"/>
    <p:sldId id="267" r:id="rId16"/>
    <p:sldId id="268" r:id="rId17"/>
    <p:sldId id="293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83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040" tIns="46019" rIns="92040" bIns="460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040" tIns="46019" rIns="92040" bIns="46019" rtlCol="0"/>
          <a:lstStyle>
            <a:lvl1pPr algn="r">
              <a:defRPr sz="1200"/>
            </a:lvl1pPr>
          </a:lstStyle>
          <a:p>
            <a:fld id="{D40673E8-A713-43AE-BF1B-E750490348E2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13763" cy="465455"/>
          </a:xfrm>
          <a:prstGeom prst="rect">
            <a:avLst/>
          </a:prstGeom>
        </p:spPr>
        <p:txBody>
          <a:bodyPr vert="horz" lIns="92040" tIns="46019" rIns="92040" bIns="460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1"/>
            <a:ext cx="3013763" cy="465455"/>
          </a:xfrm>
          <a:prstGeom prst="rect">
            <a:avLst/>
          </a:prstGeom>
        </p:spPr>
        <p:txBody>
          <a:bodyPr vert="horz" lIns="92040" tIns="46019" rIns="92040" bIns="46019" rtlCol="0" anchor="b"/>
          <a:lstStyle>
            <a:lvl1pPr algn="r">
              <a:defRPr sz="1200"/>
            </a:lvl1pPr>
          </a:lstStyle>
          <a:p>
            <a:fld id="{B317CCE8-7A53-458D-A776-5C24315A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E54C39-3D32-47EC-9902-D4771239519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964E44-609B-42A1-9BE1-C40AA2A04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286000" y="5124450"/>
            <a:ext cx="6858000" cy="533400"/>
          </a:xfrm>
        </p:spPr>
        <p:txBody>
          <a:bodyPr/>
          <a:lstStyle/>
          <a:p>
            <a:r>
              <a:rPr lang="en-US" dirty="0" smtClean="0"/>
              <a:t>Science Basics</a:t>
            </a:r>
            <a:endParaRPr lang="en-US" dirty="0"/>
          </a:p>
        </p:txBody>
      </p:sp>
      <p:pic>
        <p:nvPicPr>
          <p:cNvPr id="9" name="Picture 8" descr="science - you're doing it wr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Hypothesis: </a:t>
            </a:r>
            <a:r>
              <a:rPr lang="en-US" dirty="0" smtClean="0"/>
              <a:t>a proposed explanation for a set of observations</a:t>
            </a:r>
          </a:p>
          <a:p>
            <a:pPr lvl="1"/>
            <a:r>
              <a:rPr lang="en-US" dirty="0" smtClean="0"/>
              <a:t>MUST BE TESTABLE!</a:t>
            </a:r>
          </a:p>
          <a:p>
            <a:r>
              <a:rPr lang="en-US" u="sng" dirty="0" smtClean="0"/>
              <a:t>Theory:</a:t>
            </a:r>
            <a:r>
              <a:rPr lang="en-US" dirty="0" smtClean="0"/>
              <a:t> A well tested explanation</a:t>
            </a:r>
          </a:p>
          <a:p>
            <a:pPr lvl="1"/>
            <a:r>
              <a:rPr lang="en-US" dirty="0" smtClean="0"/>
              <a:t>The best explanation we have RIGHT NOW of what is going on</a:t>
            </a:r>
          </a:p>
          <a:p>
            <a:pPr lvl="1"/>
            <a:r>
              <a:rPr lang="en-US" dirty="0" smtClean="0"/>
              <a:t>Can be changed if new data is found</a:t>
            </a:r>
          </a:p>
          <a:p>
            <a:r>
              <a:rPr lang="en-US" u="sng" dirty="0" smtClean="0"/>
              <a:t>Law: </a:t>
            </a:r>
            <a:r>
              <a:rPr lang="en-US" dirty="0" smtClean="0"/>
              <a:t>A well confirmed statement that is always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factor that is changed by you (the scientist)</a:t>
            </a:r>
          </a:p>
          <a:p>
            <a:pPr lvl="1"/>
            <a:r>
              <a:rPr lang="en-US" dirty="0" smtClean="0"/>
              <a:t>What am I testing?</a:t>
            </a:r>
          </a:p>
          <a:p>
            <a:r>
              <a:rPr lang="en-US" dirty="0"/>
              <a:t>G</a:t>
            </a:r>
            <a:r>
              <a:rPr lang="en-US" dirty="0" smtClean="0"/>
              <a:t>raphed on the X-axis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independent variable?</a:t>
            </a:r>
            <a:endParaRPr lang="en-US" dirty="0"/>
          </a:p>
        </p:txBody>
      </p:sp>
      <p:pic>
        <p:nvPicPr>
          <p:cNvPr id="5" name="Picture 4" descr="jon1-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066800"/>
            <a:ext cx="3810000" cy="3209925"/>
          </a:xfrm>
          <a:prstGeom prst="rect">
            <a:avLst/>
          </a:prstGeom>
        </p:spPr>
      </p:pic>
      <p:pic>
        <p:nvPicPr>
          <p:cNvPr id="6" name="Picture 5" descr="Wile-E-Coy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4267200" cy="3022600"/>
          </a:xfrm>
          <a:prstGeom prst="rect">
            <a:avLst/>
          </a:prstGeom>
        </p:spPr>
      </p:pic>
      <p:pic>
        <p:nvPicPr>
          <p:cNvPr id="7" name="Picture 6" descr="Roadrunner_Wli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39038"/>
            <a:ext cx="4017264" cy="3018962"/>
          </a:xfrm>
          <a:prstGeom prst="rect">
            <a:avLst/>
          </a:prstGeom>
        </p:spPr>
      </p:pic>
      <p:pic>
        <p:nvPicPr>
          <p:cNvPr id="8" name="Picture 7" descr="road_runner_wile_coyo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719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variable that changes in response to the independent variable</a:t>
            </a:r>
          </a:p>
          <a:p>
            <a:pPr lvl="1"/>
            <a:r>
              <a:rPr lang="en-US" dirty="0" smtClean="0"/>
              <a:t>What am I measuring?</a:t>
            </a:r>
          </a:p>
          <a:p>
            <a:r>
              <a:rPr lang="en-US" dirty="0"/>
              <a:t>G</a:t>
            </a:r>
            <a:r>
              <a:rPr lang="en-US" dirty="0" smtClean="0"/>
              <a:t>raphed on the Y-axis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0"/>
            <a:ext cx="371230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dependent variable?</a:t>
            </a:r>
            <a:endParaRPr lang="en-US" dirty="0"/>
          </a:p>
        </p:txBody>
      </p:sp>
      <p:pic>
        <p:nvPicPr>
          <p:cNvPr id="5" name="Picture 4" descr="jon1-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066800"/>
            <a:ext cx="3810000" cy="3209925"/>
          </a:xfrm>
          <a:prstGeom prst="rect">
            <a:avLst/>
          </a:prstGeom>
        </p:spPr>
      </p:pic>
      <p:pic>
        <p:nvPicPr>
          <p:cNvPr id="6" name="Picture 5" descr="Wile-E-Coy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4267200" cy="3022600"/>
          </a:xfrm>
          <a:prstGeom prst="rect">
            <a:avLst/>
          </a:prstGeom>
        </p:spPr>
      </p:pic>
      <p:pic>
        <p:nvPicPr>
          <p:cNvPr id="7" name="Picture 6" descr="Roadrunner_Wli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39038"/>
            <a:ext cx="4017264" cy="3018962"/>
          </a:xfrm>
          <a:prstGeom prst="rect">
            <a:avLst/>
          </a:prstGeom>
        </p:spPr>
      </p:pic>
      <p:pic>
        <p:nvPicPr>
          <p:cNvPr id="8" name="Picture 7" descr="road_runner_wile_coyo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719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normal state of the independent variable</a:t>
            </a:r>
          </a:p>
          <a:p>
            <a:pPr lvl="1"/>
            <a:r>
              <a:rPr lang="en-US" dirty="0" smtClean="0"/>
              <a:t>What will I compare my results to?</a:t>
            </a:r>
          </a:p>
          <a:p>
            <a:pPr lvl="1"/>
            <a:r>
              <a:rPr lang="en-US" dirty="0" smtClean="0"/>
              <a:t>Allows for a comparison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7974957" cy="31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Things that must be kept the same to ensure accurate results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0957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305050" cy="22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0574"/>
            <a:ext cx="3124200" cy="2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895600"/>
            <a:ext cx="1738313" cy="20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Experiment</a:t>
            </a:r>
            <a:endParaRPr lang="en-US" dirty="0"/>
          </a:p>
        </p:txBody>
      </p:sp>
      <p:sp>
        <p:nvSpPr>
          <p:cNvPr id="11266" name="Content Placeholder 4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7394448" cy="4495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dirty="0" err="1" smtClean="0"/>
              <a:t>Smithers</a:t>
            </a:r>
            <a:r>
              <a:rPr lang="en-US" sz="2800" dirty="0" smtClean="0"/>
              <a:t> thinks that a special juice will increase the productivity of workers. He creates two groups of 50 workers each and assigns each group the same task (in this case, they're supposed to staple a set of papers). Group A is given the special juice to drink while they work. Group B is not given the special juice. After an hour, </a:t>
            </a:r>
            <a:r>
              <a:rPr lang="en-US" sz="2800" dirty="0" err="1" smtClean="0"/>
              <a:t>Smithers</a:t>
            </a:r>
            <a:r>
              <a:rPr lang="en-US" sz="2800" dirty="0" smtClean="0"/>
              <a:t> counts how many stacks of papers each group has made. Group A made 1,587 stacks, Group B made 2,113 stacks.</a:t>
            </a:r>
          </a:p>
        </p:txBody>
      </p:sp>
      <p:pic>
        <p:nvPicPr>
          <p:cNvPr id="11267" name="Picture 5" descr="Waylon_Smithers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828800"/>
            <a:ext cx="18643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scientific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process that uses evidence find answers to questions</a:t>
            </a:r>
          </a:p>
          <a:p>
            <a:endParaRPr lang="en-US" dirty="0"/>
          </a:p>
        </p:txBody>
      </p:sp>
      <p:pic>
        <p:nvPicPr>
          <p:cNvPr id="4" name="Picture 3" descr="science_labw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90800"/>
            <a:ext cx="66294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5029200"/>
          </a:xfrm>
        </p:spPr>
        <p:txBody>
          <a:bodyPr>
            <a:normAutofit/>
          </a:bodyPr>
          <a:lstStyle/>
          <a:p>
            <a:pPr marL="578358" indent="-514350">
              <a:buAutoNum type="arabicPeriod"/>
            </a:pPr>
            <a:r>
              <a:rPr lang="en-US" dirty="0" smtClean="0"/>
              <a:t>Question</a:t>
            </a:r>
          </a:p>
          <a:p>
            <a:pPr marL="578358" indent="-514350">
              <a:buAutoNum type="arabicPeriod"/>
            </a:pPr>
            <a:r>
              <a:rPr lang="en-US" dirty="0" smtClean="0"/>
              <a:t>Hypothesis</a:t>
            </a:r>
          </a:p>
          <a:p>
            <a:pPr marL="578358" indent="-514350">
              <a:buAutoNum type="arabicPeriod"/>
            </a:pPr>
            <a:r>
              <a:rPr lang="en-US" dirty="0" smtClean="0"/>
              <a:t>Experiment</a:t>
            </a:r>
          </a:p>
          <a:p>
            <a:pPr marL="578358" indent="-514350">
              <a:buAutoNum type="arabicPeriod"/>
            </a:pPr>
            <a:r>
              <a:rPr lang="en-US" dirty="0" smtClean="0"/>
              <a:t>Analyze Data</a:t>
            </a:r>
          </a:p>
          <a:p>
            <a:pPr marL="578358" indent="-514350">
              <a:buAutoNum type="arabicPeriod"/>
            </a:pPr>
            <a:r>
              <a:rPr lang="en-US" dirty="0" smtClean="0"/>
              <a:t>Conclusion</a:t>
            </a:r>
          </a:p>
          <a:p>
            <a:pPr marL="578358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 descr="3391469181_89c8ee69b9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962400"/>
            <a:ext cx="1377696" cy="1463040"/>
          </a:xfrm>
          <a:prstGeom prst="rect">
            <a:avLst/>
          </a:prstGeom>
        </p:spPr>
      </p:pic>
      <p:pic>
        <p:nvPicPr>
          <p:cNvPr id="5" name="Picture 4" descr="404240020-SM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945979"/>
            <a:ext cx="3733800" cy="4912021"/>
          </a:xfrm>
          <a:prstGeom prst="rect">
            <a:avLst/>
          </a:prstGeom>
        </p:spPr>
      </p:pic>
      <p:pic>
        <p:nvPicPr>
          <p:cNvPr id="6" name="Picture 5" descr="0511-0908-2808-1650_Wacky_Science_Teacher_Doing_a_Lab_Experiment_clipart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800600"/>
            <a:ext cx="1750000" cy="17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578358" indent="-514350"/>
            <a:r>
              <a:rPr lang="en-US" dirty="0" smtClean="0"/>
              <a:t>Ask a question based on an observation</a:t>
            </a:r>
          </a:p>
          <a:p>
            <a:pPr lvl="1"/>
            <a:r>
              <a:rPr lang="en-US" dirty="0" smtClean="0"/>
              <a:t>Notice something and wonder why, what, or how?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 descr="magni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635250"/>
            <a:ext cx="3378200" cy="422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54071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Make a statement about why you think something is happening</a:t>
            </a:r>
          </a:p>
          <a:p>
            <a:r>
              <a:rPr lang="en-US" dirty="0" smtClean="0"/>
              <a:t>MUST BE TESTABLE! </a:t>
            </a:r>
          </a:p>
        </p:txBody>
      </p:sp>
      <p:pic>
        <p:nvPicPr>
          <p:cNvPr id="4" name="Picture 3" descr="404239464-SM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599" y="2743200"/>
            <a:ext cx="3047999" cy="400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Set up an experiment that will test your hypothesis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500" dirty="0"/>
              <a:t>Only test 1 variable at a time! </a:t>
            </a:r>
          </a:p>
        </p:txBody>
      </p:sp>
      <p:pic>
        <p:nvPicPr>
          <p:cNvPr id="4" name="Picture 3" descr="0511-0908-2808-1650_Wacky_Science_Teacher_Doing_a_Lab_Experiment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960914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Gather data from the experiment</a:t>
            </a:r>
          </a:p>
          <a:p>
            <a:r>
              <a:rPr lang="en-US" dirty="0" smtClean="0"/>
              <a:t>Organize it into a chart or graph and analyze it</a:t>
            </a:r>
          </a:p>
          <a:p>
            <a:endParaRPr lang="en-US" dirty="0" smtClean="0"/>
          </a:p>
        </p:txBody>
      </p:sp>
      <p:pic>
        <p:nvPicPr>
          <p:cNvPr id="9" name="Picture 8" descr="commom_line_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495800"/>
            <a:ext cx="3733800" cy="2193608"/>
          </a:xfrm>
          <a:prstGeom prst="rect">
            <a:avLst/>
          </a:prstGeom>
        </p:spPr>
      </p:pic>
      <p:pic>
        <p:nvPicPr>
          <p:cNvPr id="10" name="Picture 9" descr="plant-grow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633472" cy="1371600"/>
          </a:xfrm>
          <a:prstGeom prst="rect">
            <a:avLst/>
          </a:prstGeom>
        </p:spPr>
      </p:pic>
      <p:pic>
        <p:nvPicPr>
          <p:cNvPr id="11" name="Picture 10" descr="c9d1ee1f-f829-4979-b248-4552e96a98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819400"/>
            <a:ext cx="235267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4854608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Restate your hypothesis in the form of a logical conclusion based on the results of the experiment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404239464-SM265.JPG"/>
          <p:cNvPicPr>
            <a:picLocks noChangeAspect="1"/>
          </p:cNvPicPr>
          <p:nvPr/>
        </p:nvPicPr>
        <p:blipFill>
          <a:blip r:embed="rId2" cstate="print"/>
          <a:srcRect l="5333" t="10135" r="6667" b="4730"/>
          <a:stretch>
            <a:fillRect/>
          </a:stretch>
        </p:blipFill>
        <p:spPr>
          <a:xfrm>
            <a:off x="5181600" y="1981200"/>
            <a:ext cx="3505200" cy="446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your hypothesis is not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808"/>
            <a:ext cx="5181600" cy="4213192"/>
          </a:xfrm>
        </p:spPr>
        <p:txBody>
          <a:bodyPr/>
          <a:lstStyle/>
          <a:p>
            <a:r>
              <a:rPr lang="en-US" dirty="0" smtClean="0"/>
              <a:t>Now what?</a:t>
            </a:r>
          </a:p>
          <a:p>
            <a:pPr lvl="1"/>
            <a:r>
              <a:rPr lang="en-US" dirty="0" smtClean="0"/>
              <a:t>Was the experiment set up to test the hypothesis correctly?</a:t>
            </a:r>
          </a:p>
          <a:p>
            <a:pPr lvl="1"/>
            <a:r>
              <a:rPr lang="en-US" dirty="0" smtClean="0"/>
              <a:t>Am I asking the right  question?</a:t>
            </a:r>
          </a:p>
          <a:p>
            <a:pPr lvl="1"/>
            <a:r>
              <a:rPr lang="en-US" dirty="0" smtClean="0"/>
              <a:t>Make a new hypothesis based on your data collected?</a:t>
            </a:r>
          </a:p>
          <a:p>
            <a:pPr lvl="1"/>
            <a:r>
              <a:rPr lang="en-US" dirty="0" smtClean="0"/>
              <a:t>Start a new experiment?</a:t>
            </a:r>
          </a:p>
          <a:p>
            <a:endParaRPr lang="en-US" dirty="0"/>
          </a:p>
        </p:txBody>
      </p:sp>
      <p:pic>
        <p:nvPicPr>
          <p:cNvPr id="5" name="Picture 4" descr="GreyMatters_BasicScience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514600"/>
            <a:ext cx="365728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1917</TotalTime>
  <Words>390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Median</vt:lpstr>
      <vt:lpstr>PowerPoint Presentation</vt:lpstr>
      <vt:lpstr>What is the scientific method?</vt:lpstr>
      <vt:lpstr>Scientific Method</vt:lpstr>
      <vt:lpstr>Question</vt:lpstr>
      <vt:lpstr>Hypothesis</vt:lpstr>
      <vt:lpstr>Experiment</vt:lpstr>
      <vt:lpstr>Analyze Data</vt:lpstr>
      <vt:lpstr>Conclusion</vt:lpstr>
      <vt:lpstr>What if your hypothesis is not correct?</vt:lpstr>
      <vt:lpstr>Experimental Design</vt:lpstr>
      <vt:lpstr>Independent Variable</vt:lpstr>
      <vt:lpstr>What is the independent variable?</vt:lpstr>
      <vt:lpstr>Dependent Variable</vt:lpstr>
      <vt:lpstr>What is the dependent variable?</vt:lpstr>
      <vt:lpstr>Control Variable</vt:lpstr>
      <vt:lpstr>Constants</vt:lpstr>
      <vt:lpstr>Example 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Ape</dc:creator>
  <cp:lastModifiedBy>Luke, Heidi</cp:lastModifiedBy>
  <cp:revision>127</cp:revision>
  <dcterms:created xsi:type="dcterms:W3CDTF">2011-07-28T18:18:42Z</dcterms:created>
  <dcterms:modified xsi:type="dcterms:W3CDTF">2013-09-04T20:16:19Z</dcterms:modified>
</cp:coreProperties>
</file>