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9" r:id="rId3"/>
    <p:sldId id="262" r:id="rId4"/>
    <p:sldId id="263" r:id="rId5"/>
    <p:sldId id="264" r:id="rId6"/>
    <p:sldId id="257" r:id="rId7"/>
    <p:sldId id="274" r:id="rId8"/>
    <p:sldId id="260" r:id="rId9"/>
    <p:sldId id="276" r:id="rId10"/>
    <p:sldId id="261" r:id="rId11"/>
    <p:sldId id="265" r:id="rId12"/>
    <p:sldId id="266" r:id="rId13"/>
    <p:sldId id="258" r:id="rId14"/>
    <p:sldId id="268" r:id="rId15"/>
    <p:sldId id="277" r:id="rId16"/>
    <p:sldId id="269" r:id="rId17"/>
    <p:sldId id="275" r:id="rId18"/>
    <p:sldId id="270" r:id="rId19"/>
    <p:sldId id="271" r:id="rId20"/>
    <p:sldId id="272" r:id="rId21"/>
    <p:sldId id="273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F8AF5F-BB9B-4F1F-B591-06C3DA07E84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1367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1367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7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8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69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70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70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AAD63-B2B3-40C8-B228-C6487C3B3E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DD333-0FE4-4D77-959C-0AB8A51778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C55CD5F-51BD-4DE9-B9FD-79A4654437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A9EA32-17A3-4B9F-AD76-23F374FC6F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AC9E4-DE19-4B3B-8E8B-A82579D92FC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F9C2-0937-497B-B143-E15EF1DD09C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030D2-116E-4C1B-9DCC-48E3DCEEDE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DDEAA-A47A-4F37-92E4-8788B88B5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3E214-2DEF-46B2-8547-461551AE97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683BC-2812-4487-B184-DCD7B942BB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9523C-635B-4FE7-85A9-823E72FE1F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8011B39-B887-462F-AB3A-6935BDC5ACBB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1264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5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7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biology.clc.uc.edu/graphics/bio105/repro%20female.jp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cancercouncil.org/img/cervical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cancercouncil.org/img/cervical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h.edu/~tgill2/image010.jp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Reproductive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Male &amp; Female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3429000" cy="4411662"/>
          </a:xfrm>
        </p:spPr>
        <p:txBody>
          <a:bodyPr/>
          <a:lstStyle/>
          <a:p>
            <a:r>
              <a:rPr lang="en-US" sz="2600"/>
              <a:t>Duct System</a:t>
            </a:r>
          </a:p>
          <a:p>
            <a:pPr lvl="1"/>
            <a:r>
              <a:rPr lang="en-US" sz="2200"/>
              <a:t>Epididymis</a:t>
            </a:r>
          </a:p>
          <a:p>
            <a:pPr lvl="2"/>
            <a:r>
              <a:rPr lang="en-US" sz="2100"/>
              <a:t>Sperm mature in epididymis</a:t>
            </a:r>
          </a:p>
          <a:p>
            <a:pPr lvl="1"/>
            <a:r>
              <a:rPr lang="en-US" sz="2200"/>
              <a:t>Vas Deferens</a:t>
            </a:r>
          </a:p>
          <a:p>
            <a:pPr lvl="2"/>
            <a:r>
              <a:rPr lang="en-US" sz="2100"/>
              <a:t>Transports mature sperm to the urethra</a:t>
            </a:r>
          </a:p>
          <a:p>
            <a:pPr lvl="1"/>
            <a:r>
              <a:rPr lang="en-US" sz="2200"/>
              <a:t>Ejaculatory ducts</a:t>
            </a:r>
          </a:p>
          <a:p>
            <a:pPr lvl="2"/>
            <a:r>
              <a:rPr lang="en-US" sz="2100"/>
              <a:t>empty into the urethra  </a:t>
            </a:r>
          </a:p>
          <a:p>
            <a:pPr lvl="2"/>
            <a:endParaRPr lang="en-US" sz="2100"/>
          </a:p>
          <a:p>
            <a:pPr lvl="1"/>
            <a:endParaRPr lang="en-US" sz="2200"/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968500"/>
            <a:ext cx="44577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6742" name="Oval 6"/>
          <p:cNvSpPr>
            <a:spLocks noChangeArrowheads="1"/>
          </p:cNvSpPr>
          <p:nvPr/>
        </p:nvSpPr>
        <p:spPr bwMode="auto">
          <a:xfrm rot="-1387592">
            <a:off x="5424488" y="2663825"/>
            <a:ext cx="838200" cy="1066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3" name="Oval 7"/>
          <p:cNvSpPr>
            <a:spLocks noChangeArrowheads="1"/>
          </p:cNvSpPr>
          <p:nvPr/>
        </p:nvSpPr>
        <p:spPr bwMode="auto">
          <a:xfrm>
            <a:off x="5867400" y="3962400"/>
            <a:ext cx="6858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3124200" cy="4411662"/>
          </a:xfrm>
        </p:spPr>
        <p:txBody>
          <a:bodyPr/>
          <a:lstStyle/>
          <a:p>
            <a:r>
              <a:rPr lang="en-US" sz="2600"/>
              <a:t>Seminal vesicles</a:t>
            </a:r>
          </a:p>
          <a:p>
            <a:pPr lvl="1"/>
            <a:r>
              <a:rPr lang="en-US" sz="2200"/>
              <a:t>Attached to vas deferens </a:t>
            </a:r>
          </a:p>
          <a:p>
            <a:pPr lvl="1"/>
            <a:r>
              <a:rPr lang="en-US" sz="2200"/>
              <a:t>Produce a sugar-rich fluid (fructose) that provides energy to sperm </a:t>
            </a:r>
          </a:p>
        </p:txBody>
      </p:sp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81200"/>
            <a:ext cx="4914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6553200" y="2514600"/>
            <a:ext cx="8382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Prostate Gland</a:t>
            </a:r>
          </a:p>
          <a:p>
            <a:pPr lvl="1"/>
            <a:r>
              <a:rPr lang="en-US"/>
              <a:t>Makes fluid</a:t>
            </a:r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057400"/>
            <a:ext cx="49149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6172200" y="3048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3276600" cy="4411662"/>
          </a:xfrm>
        </p:spPr>
        <p:txBody>
          <a:bodyPr/>
          <a:lstStyle/>
          <a:p>
            <a:r>
              <a:rPr lang="en-US" sz="2600"/>
              <a:t>Urethra</a:t>
            </a:r>
          </a:p>
          <a:p>
            <a:pPr lvl="1"/>
            <a:r>
              <a:rPr lang="en-US" sz="2200"/>
              <a:t>Tube that carries urine from the bladder to outside of the body </a:t>
            </a:r>
          </a:p>
          <a:p>
            <a:pPr lvl="1"/>
            <a:r>
              <a:rPr lang="en-US" sz="2200"/>
              <a:t>Also carries semen out of the body</a:t>
            </a: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057400"/>
            <a:ext cx="47625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5486400" y="3505200"/>
            <a:ext cx="304800" cy="1905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Functions</a:t>
            </a:r>
          </a:p>
          <a:p>
            <a:pPr lvl="1"/>
            <a:r>
              <a:rPr lang="en-US"/>
              <a:t>Produces the female egg cells </a:t>
            </a:r>
          </a:p>
          <a:p>
            <a:pPr lvl="1"/>
            <a:r>
              <a:rPr lang="en-US"/>
              <a:t>Transports the eggs to the site of fertilization</a:t>
            </a:r>
          </a:p>
          <a:p>
            <a:pPr lvl="1"/>
            <a:r>
              <a:rPr lang="en-US"/>
              <a:t>The fertilization of an egg by a sperm, occurs in the fallopian tubes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Functions</a:t>
            </a:r>
          </a:p>
          <a:p>
            <a:pPr lvl="1"/>
            <a:r>
              <a:rPr lang="en-US"/>
              <a:t>After fertilization, provides a place for a baby to develop </a:t>
            </a:r>
          </a:p>
          <a:p>
            <a:pPr lvl="1"/>
            <a:r>
              <a:rPr lang="en-US"/>
              <a:t>If fertilization does not take place, the system is designed to menstruate </a:t>
            </a:r>
          </a:p>
          <a:p>
            <a:pPr lvl="1"/>
            <a:r>
              <a:rPr lang="en-US"/>
              <a:t>Produces female sex hormones that maintain the reproductive cycle.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Consists of:</a:t>
            </a:r>
          </a:p>
          <a:p>
            <a:pPr lvl="1"/>
            <a:r>
              <a:rPr lang="en-US"/>
              <a:t>Vagina</a:t>
            </a:r>
          </a:p>
          <a:p>
            <a:pPr lvl="1"/>
            <a:r>
              <a:rPr lang="en-US"/>
              <a:t>Uterus</a:t>
            </a:r>
          </a:p>
          <a:p>
            <a:pPr lvl="1"/>
            <a:r>
              <a:rPr lang="en-US"/>
              <a:t>Ovaries</a:t>
            </a:r>
          </a:p>
          <a:p>
            <a:pPr lvl="1"/>
            <a:r>
              <a:rPr lang="en-US"/>
              <a:t>Fallopian tubes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4953000" y="57912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http://biology.clc.uc.edu/graphics/bio105/repro%20female.jpg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19263"/>
            <a:ext cx="2819400" cy="4411662"/>
          </a:xfrm>
        </p:spPr>
        <p:txBody>
          <a:bodyPr/>
          <a:lstStyle/>
          <a:p>
            <a:r>
              <a:rPr lang="en-US" sz="2600"/>
              <a:t>Vagina</a:t>
            </a:r>
          </a:p>
          <a:p>
            <a:pPr lvl="1"/>
            <a:r>
              <a:rPr lang="en-US" sz="2200"/>
              <a:t>Canal that joins the cervix (the lower part of uterus) to the outside of the body</a:t>
            </a:r>
          </a:p>
          <a:p>
            <a:pPr lvl="1"/>
            <a:r>
              <a:rPr lang="en-US" sz="2200"/>
              <a:t>Also is known as the birth canal</a:t>
            </a:r>
          </a:p>
        </p:txBody>
      </p:sp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057400"/>
            <a:ext cx="5638800" cy="325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6982" name="Oval 6"/>
          <p:cNvSpPr>
            <a:spLocks noChangeArrowheads="1"/>
          </p:cNvSpPr>
          <p:nvPr/>
        </p:nvSpPr>
        <p:spPr bwMode="auto">
          <a:xfrm rot="1222586">
            <a:off x="5715000" y="3733800"/>
            <a:ext cx="457200" cy="1066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19262"/>
            <a:ext cx="4038600" cy="4833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/>
              <a:t>Uterus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Hollow, pear-shaped organ that is the home to a developing fetus</a:t>
            </a:r>
          </a:p>
          <a:p>
            <a:pPr lvl="2">
              <a:lnSpc>
                <a:spcPct val="80000"/>
              </a:lnSpc>
            </a:pPr>
            <a:r>
              <a:rPr lang="en-US" sz="1900" dirty="0"/>
              <a:t>Divided into two parts: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the cervix, the lower part that opens into the vagina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Main body of the uterus, called the corpus. 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The corpus can easily expand to hold a developing baby.</a:t>
            </a:r>
          </a:p>
          <a:p>
            <a:pPr lvl="3">
              <a:lnSpc>
                <a:spcPct val="80000"/>
              </a:lnSpc>
            </a:pPr>
            <a:r>
              <a:rPr lang="en-US" sz="1600" dirty="0"/>
              <a:t>A channel through the cervix allows sperm to enter and menstrual blood to exit</a:t>
            </a:r>
          </a:p>
        </p:txBody>
      </p:sp>
      <p:pic>
        <p:nvPicPr>
          <p:cNvPr id="1280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438400"/>
            <a:ext cx="4953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8006" name="Oval 6"/>
          <p:cNvSpPr>
            <a:spLocks noChangeArrowheads="1"/>
          </p:cNvSpPr>
          <p:nvPr/>
        </p:nvSpPr>
        <p:spPr bwMode="auto">
          <a:xfrm>
            <a:off x="6096000" y="3124200"/>
            <a:ext cx="990600" cy="838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ensure survival of the species </a:t>
            </a:r>
          </a:p>
          <a:p>
            <a:pPr lvl="2"/>
            <a:r>
              <a:rPr lang="en-US"/>
              <a:t>To produce egg and sperm cells </a:t>
            </a:r>
          </a:p>
          <a:p>
            <a:pPr lvl="2"/>
            <a:r>
              <a:rPr lang="en-US"/>
              <a:t>To transport and sustain these cells </a:t>
            </a:r>
          </a:p>
          <a:p>
            <a:pPr lvl="2"/>
            <a:r>
              <a:rPr lang="en-US"/>
              <a:t>To nurture the developing offspring </a:t>
            </a:r>
          </a:p>
          <a:p>
            <a:pPr lvl="2"/>
            <a:r>
              <a:rPr lang="en-US"/>
              <a:t>To produce hormones </a:t>
            </a:r>
          </a:p>
          <a:p>
            <a:pPr lvl="1"/>
            <a:r>
              <a:rPr lang="en-US"/>
              <a:t>Other systems strive to maintain a state of homeostasis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/>
              <a:t>Ovaries</a:t>
            </a:r>
          </a:p>
          <a:p>
            <a:pPr lvl="1"/>
            <a:r>
              <a:rPr lang="en-US" sz="2200"/>
              <a:t>Oval-shaped glands that are located on either side of the uterus</a:t>
            </a:r>
          </a:p>
          <a:p>
            <a:pPr lvl="1"/>
            <a:r>
              <a:rPr lang="en-US" sz="2200"/>
              <a:t>Produce eggs and hormones. </a:t>
            </a:r>
          </a:p>
        </p:txBody>
      </p:sp>
      <p:pic>
        <p:nvPicPr>
          <p:cNvPr id="129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971800"/>
            <a:ext cx="47625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9031" name="Oval 7"/>
          <p:cNvSpPr>
            <a:spLocks noChangeArrowheads="1"/>
          </p:cNvSpPr>
          <p:nvPr/>
        </p:nvSpPr>
        <p:spPr bwMode="auto">
          <a:xfrm>
            <a:off x="4343400" y="3733800"/>
            <a:ext cx="990600" cy="914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3429000" y="62484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http://www.ricancercouncil.org/img/cervical.gif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Female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200"/>
              <a:t>Fallopian Tubes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Narrow tubes that are attached to the upper part of the uterus and serve as tunnels for the egg cell to travel from the ovaries to the uterus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Fertilization of an egg by a sperm, normally occurs in the fallopian tubes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The fertilized egg then moves to the uterus, where it implants into the lining of the uterine wall </a:t>
            </a:r>
          </a:p>
        </p:txBody>
      </p:sp>
      <p:pic>
        <p:nvPicPr>
          <p:cNvPr id="130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2743200"/>
            <a:ext cx="4762500" cy="320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0054" name="Oval 6"/>
          <p:cNvSpPr>
            <a:spLocks noChangeArrowheads="1"/>
          </p:cNvSpPr>
          <p:nvPr/>
        </p:nvSpPr>
        <p:spPr bwMode="auto">
          <a:xfrm rot="-1475092">
            <a:off x="6978650" y="3054350"/>
            <a:ext cx="15240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3429000" y="6248400"/>
            <a:ext cx="548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http://www.ricancercouncil.org/img/cervical.gif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Menstrual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Menarche</a:t>
            </a:r>
          </a:p>
          <a:p>
            <a:pPr lvl="1"/>
            <a:r>
              <a:rPr lang="en-US" dirty="0" smtClean="0"/>
              <a:t>Onset of menstruation</a:t>
            </a:r>
          </a:p>
          <a:p>
            <a:pPr lvl="1"/>
            <a:r>
              <a:rPr lang="en-US" dirty="0" smtClean="0"/>
              <a:t>Average cycle lasts for 28 days</a:t>
            </a:r>
          </a:p>
          <a:p>
            <a:pPr lvl="2"/>
            <a:r>
              <a:rPr lang="en-US" dirty="0" smtClean="0"/>
              <a:t>Divided into four time periods</a:t>
            </a:r>
          </a:p>
          <a:p>
            <a:pPr lvl="3"/>
            <a:r>
              <a:rPr lang="en-US" dirty="0" smtClean="0"/>
              <a:t>Days 1-5 (menstrual period)</a:t>
            </a:r>
          </a:p>
          <a:p>
            <a:pPr lvl="4"/>
            <a:r>
              <a:rPr lang="en-US" dirty="0" smtClean="0"/>
              <a:t>Discharge of bloody fluids containing disintegrated endometrial cells, glandular secretions, &amp; blood cells</a:t>
            </a:r>
          </a:p>
          <a:p>
            <a:pPr lvl="3"/>
            <a:r>
              <a:rPr lang="en-US" dirty="0" smtClean="0"/>
              <a:t>Days 6-12</a:t>
            </a:r>
          </a:p>
          <a:p>
            <a:pPr lvl="4"/>
            <a:r>
              <a:rPr lang="en-US" dirty="0" smtClean="0"/>
              <a:t>Repair of the endometrium; growth of the ovum</a:t>
            </a:r>
          </a:p>
          <a:p>
            <a:pPr lvl="3"/>
            <a:r>
              <a:rPr lang="en-US" dirty="0" smtClean="0"/>
              <a:t>Days 13 &amp; 14 (ovulatory period)</a:t>
            </a:r>
          </a:p>
          <a:p>
            <a:pPr lvl="4"/>
            <a:r>
              <a:rPr lang="en-US" dirty="0" smtClean="0"/>
              <a:t>Follicle ruptures (ovulation) &amp; egg leaves the ovary</a:t>
            </a:r>
          </a:p>
          <a:p>
            <a:pPr lvl="3"/>
            <a:r>
              <a:rPr lang="en-US" dirty="0" smtClean="0"/>
              <a:t>Days 15-28</a:t>
            </a:r>
          </a:p>
          <a:p>
            <a:pPr lvl="4"/>
            <a:r>
              <a:rPr lang="en-US" dirty="0" smtClean="0"/>
              <a:t>Empty follicle becomes the corpus luteum</a:t>
            </a:r>
          </a:p>
          <a:p>
            <a:pPr lvl="5"/>
            <a:r>
              <a:rPr lang="en-US" dirty="0" smtClean="0"/>
              <a:t>Secretes progesterone</a:t>
            </a:r>
          </a:p>
          <a:p>
            <a:pPr lvl="5"/>
            <a:r>
              <a:rPr lang="en-US" dirty="0" smtClean="0"/>
              <a:t>Builds up lining of uterus in anticipation of pregnancy</a:t>
            </a:r>
          </a:p>
          <a:p>
            <a:pPr lvl="5"/>
            <a:r>
              <a:rPr lang="en-US" dirty="0" smtClean="0"/>
              <a:t>If no fertilization, cycle repeats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goldiesroom.org/Multimedia/Bio_Images/17%20Human%20Reproduction/Menstrual%20Cycle.jpg"/>
          <p:cNvPicPr>
            <a:picLocks noChangeAspect="1" noChangeArrowheads="1"/>
          </p:cNvPicPr>
          <p:nvPr/>
        </p:nvPicPr>
        <p:blipFill>
          <a:blip r:embed="rId2" cstate="print"/>
          <a:srcRect t="29824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Fertilized egg travels &amp; implants in the uterine endometrium</a:t>
            </a:r>
          </a:p>
          <a:p>
            <a:r>
              <a:rPr lang="en-US" dirty="0" smtClean="0"/>
              <a:t>Placenta forms within uterine wall</a:t>
            </a:r>
          </a:p>
          <a:p>
            <a:pPr lvl="1"/>
            <a:r>
              <a:rPr lang="en-US" dirty="0" smtClean="0"/>
              <a:t>Develops from the chorion</a:t>
            </a:r>
          </a:p>
          <a:p>
            <a:r>
              <a:rPr lang="en-US" dirty="0" smtClean="0"/>
              <a:t>Amnion</a:t>
            </a:r>
          </a:p>
          <a:p>
            <a:pPr lvl="1"/>
            <a:r>
              <a:rPr lang="en-US" dirty="0" smtClean="0"/>
              <a:t>Holds the fetus </a:t>
            </a:r>
          </a:p>
          <a:p>
            <a:pPr lvl="1">
              <a:buNone/>
            </a:pPr>
            <a:r>
              <a:rPr lang="en-US" dirty="0" smtClean="0"/>
              <a:t>suspended in an </a:t>
            </a:r>
          </a:p>
          <a:p>
            <a:pPr lvl="1">
              <a:buNone/>
            </a:pPr>
            <a:r>
              <a:rPr lang="en-US" dirty="0" smtClean="0"/>
              <a:t>amniotic cavity </a:t>
            </a:r>
          </a:p>
          <a:p>
            <a:pPr lvl="1">
              <a:buNone/>
            </a:pPr>
            <a:r>
              <a:rPr lang="en-US" dirty="0" smtClean="0"/>
              <a:t>surrounded by </a:t>
            </a:r>
          </a:p>
          <a:p>
            <a:pPr lvl="1">
              <a:buNone/>
            </a:pPr>
            <a:r>
              <a:rPr lang="en-US" dirty="0" smtClean="0"/>
              <a:t>amniotic fluid</a:t>
            </a:r>
            <a:endParaRPr lang="en-US" dirty="0"/>
          </a:p>
        </p:txBody>
      </p:sp>
      <p:pic>
        <p:nvPicPr>
          <p:cNvPr id="20482" name="Picture 2" descr="http://faculty.southwest.tn.edu/rburkett/A&amp;P%20Hu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2918" y="3276600"/>
            <a:ext cx="4781081" cy="35814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 descr="http://www.whitetigernaturalmedicine.com/wp-content/uploads/2012/07/Body-Changes-from-Non-pregnant-to-Pregnan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6200"/>
            <a:ext cx="7591566" cy="669256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Labor &amp;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Labor</a:t>
            </a:r>
          </a:p>
          <a:p>
            <a:pPr lvl="1"/>
            <a:r>
              <a:rPr lang="en-US" dirty="0" smtClean="0"/>
              <a:t>Marked by rhythmic contractions</a:t>
            </a:r>
          </a:p>
          <a:p>
            <a:pPr lvl="1"/>
            <a:r>
              <a:rPr lang="en-US" dirty="0" smtClean="0"/>
              <a:t>Dilation of the cervix</a:t>
            </a:r>
          </a:p>
          <a:p>
            <a:pPr lvl="1"/>
            <a:r>
              <a:rPr lang="en-US" dirty="0" smtClean="0"/>
              <a:t>Discharge of bloody mucus</a:t>
            </a:r>
          </a:p>
          <a:p>
            <a:pPr lvl="2"/>
            <a:r>
              <a:rPr lang="en-US" dirty="0" smtClean="0"/>
              <a:t>From the cervix &amp; vagina (the “show”)</a:t>
            </a:r>
          </a:p>
          <a:p>
            <a:r>
              <a:rPr lang="en-US" dirty="0" smtClean="0"/>
              <a:t>Normal delivery</a:t>
            </a:r>
          </a:p>
          <a:p>
            <a:pPr lvl="1"/>
            <a:r>
              <a:rPr lang="en-US" dirty="0" smtClean="0"/>
              <a:t>Cephalic presentation (baby’s head appears first)</a:t>
            </a:r>
          </a:p>
          <a:p>
            <a:pPr lvl="1"/>
            <a:r>
              <a:rPr lang="en-US" dirty="0" smtClean="0"/>
              <a:t>vaginal delivery of baby</a:t>
            </a:r>
          </a:p>
          <a:p>
            <a:pPr lvl="1"/>
            <a:r>
              <a:rPr lang="en-US" dirty="0" smtClean="0"/>
              <a:t>Placenta delivery (afterbirth)</a:t>
            </a:r>
          </a:p>
          <a:p>
            <a:pPr lvl="1"/>
            <a:r>
              <a:rPr lang="en-US" dirty="0" smtClean="0"/>
              <a:t>Umbilical cord is cut</a:t>
            </a:r>
            <a:endParaRPr lang="en-US" dirty="0"/>
          </a:p>
        </p:txBody>
      </p:sp>
      <p:pic>
        <p:nvPicPr>
          <p:cNvPr id="23554" name="Picture 2" descr="http://www.scienceclarified.com/images/uesc_02_img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828089"/>
            <a:ext cx="3276600" cy="565843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http://www.youtube.com/watch?feature=player_embedded&amp;v=Xath6kOf0NE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&amp; Female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Include:</a:t>
            </a:r>
          </a:p>
          <a:p>
            <a:pPr lvl="1"/>
            <a:r>
              <a:rPr lang="en-US"/>
              <a:t>Reproductive organs called gonads that produce gametes (reproductive cells) and hormones</a:t>
            </a:r>
          </a:p>
          <a:p>
            <a:pPr lvl="1"/>
            <a:r>
              <a:rPr lang="en-US"/>
              <a:t>Ducts that transport gametes</a:t>
            </a:r>
          </a:p>
          <a:p>
            <a:pPr lvl="1"/>
            <a:r>
              <a:rPr lang="en-US"/>
              <a:t>Accessory glands and organs that secrete fluids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 &amp; Female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Production of hormones that permit the secondary sex characteristics, such as breast development in women and beard growth in men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Functions</a:t>
            </a:r>
          </a:p>
          <a:p>
            <a:pPr lvl="1"/>
            <a:r>
              <a:rPr lang="en-US"/>
              <a:t>To produce, maintain and transport sperm (the male reproductive cells) and protective fluid (semen) </a:t>
            </a:r>
          </a:p>
          <a:p>
            <a:pPr lvl="1"/>
            <a:r>
              <a:rPr lang="en-US"/>
              <a:t>To produce and secrete male sex hormones responsible for maintaining the male reproductive system 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Consists of:</a:t>
            </a:r>
          </a:p>
          <a:p>
            <a:pPr lvl="1">
              <a:lnSpc>
                <a:spcPct val="90000"/>
              </a:lnSpc>
            </a:pPr>
            <a:r>
              <a:rPr lang="en-US"/>
              <a:t>A pair of testes </a:t>
            </a:r>
          </a:p>
          <a:p>
            <a:pPr lvl="1">
              <a:lnSpc>
                <a:spcPct val="90000"/>
              </a:lnSpc>
            </a:pPr>
            <a:r>
              <a:rPr lang="en-US"/>
              <a:t>A network of excretory ducts </a:t>
            </a:r>
          </a:p>
          <a:p>
            <a:pPr lvl="2">
              <a:lnSpc>
                <a:spcPct val="90000"/>
              </a:lnSpc>
            </a:pPr>
            <a:r>
              <a:rPr lang="en-US"/>
              <a:t>epididymis</a:t>
            </a:r>
          </a:p>
          <a:p>
            <a:pPr lvl="2">
              <a:lnSpc>
                <a:spcPct val="90000"/>
              </a:lnSpc>
            </a:pPr>
            <a:r>
              <a:rPr lang="en-US"/>
              <a:t>vas deferens</a:t>
            </a:r>
          </a:p>
          <a:p>
            <a:pPr lvl="2">
              <a:lnSpc>
                <a:spcPct val="90000"/>
              </a:lnSpc>
            </a:pPr>
            <a:r>
              <a:rPr lang="en-US"/>
              <a:t>ejaculatory ducts </a:t>
            </a:r>
          </a:p>
          <a:p>
            <a:pPr lvl="1">
              <a:lnSpc>
                <a:spcPct val="90000"/>
              </a:lnSpc>
            </a:pPr>
            <a:r>
              <a:rPr lang="en-US"/>
              <a:t>Seminal vesicles</a:t>
            </a:r>
          </a:p>
          <a:p>
            <a:pPr lvl="1">
              <a:lnSpc>
                <a:spcPct val="90000"/>
              </a:lnSpc>
            </a:pPr>
            <a:r>
              <a:rPr lang="en-US"/>
              <a:t>Prostate</a:t>
            </a:r>
          </a:p>
          <a:p>
            <a:pPr lvl="1">
              <a:lnSpc>
                <a:spcPct val="90000"/>
              </a:lnSpc>
            </a:pPr>
            <a:r>
              <a:rPr lang="en-US"/>
              <a:t>Urethra</a:t>
            </a:r>
          </a:p>
          <a:p>
            <a:pPr lvl="1">
              <a:lnSpc>
                <a:spcPct val="90000"/>
              </a:lnSpc>
            </a:pPr>
            <a:r>
              <a:rPr lang="en-US"/>
              <a:t>Penis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46050"/>
            <a:ext cx="7010400" cy="642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1077" name="Text Box 5"/>
          <p:cNvSpPr txBox="1">
            <a:spLocks noChangeArrowheads="1"/>
          </p:cNvSpPr>
          <p:nvPr/>
        </p:nvSpPr>
        <p:spPr bwMode="auto">
          <a:xfrm>
            <a:off x="304800" y="60960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hlinkClick r:id="rId3"/>
              </a:rPr>
              <a:t>http://www.uh.edu/~tgill2/image010.jpg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Testes / testicles (Gonads)</a:t>
            </a:r>
          </a:p>
          <a:p>
            <a:pPr lvl="1"/>
            <a:r>
              <a:rPr lang="en-US" sz="2400"/>
              <a:t>Produce sperm (Spermatogenesis)</a:t>
            </a:r>
          </a:p>
          <a:p>
            <a:pPr lvl="2"/>
            <a:r>
              <a:rPr lang="en-US" sz="2100"/>
              <a:t>Sperm production begins at puberty and continues throughout the life of a male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1157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3815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5718" name="Oval 6"/>
          <p:cNvSpPr>
            <a:spLocks noChangeArrowheads="1"/>
          </p:cNvSpPr>
          <p:nvPr/>
        </p:nvSpPr>
        <p:spPr bwMode="auto">
          <a:xfrm>
            <a:off x="5943600" y="3810000"/>
            <a:ext cx="1143000" cy="1524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Male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Testes / testicles (Gonads)</a:t>
            </a:r>
          </a:p>
          <a:p>
            <a:pPr lvl="1">
              <a:lnSpc>
                <a:spcPct val="80000"/>
              </a:lnSpc>
            </a:pPr>
            <a:r>
              <a:rPr lang="en-US" sz="2200"/>
              <a:t>Produce testosterone </a:t>
            </a:r>
          </a:p>
          <a:p>
            <a:pPr lvl="2">
              <a:lnSpc>
                <a:spcPct val="80000"/>
              </a:lnSpc>
            </a:pPr>
            <a:r>
              <a:rPr lang="en-US" sz="1900"/>
              <a:t>Hair patterns and voice changes</a:t>
            </a:r>
          </a:p>
          <a:p>
            <a:pPr lvl="2">
              <a:lnSpc>
                <a:spcPct val="80000"/>
              </a:lnSpc>
            </a:pPr>
            <a:r>
              <a:rPr lang="en-US" sz="1900"/>
              <a:t>Development of the male accessory organs (prostate, seminal vesicles etc.)</a:t>
            </a:r>
          </a:p>
          <a:p>
            <a:pPr lvl="2">
              <a:lnSpc>
                <a:spcPct val="80000"/>
              </a:lnSpc>
            </a:pPr>
            <a:r>
              <a:rPr lang="en-US" sz="1900"/>
              <a:t>Stimulates the effect of protein building in the body that is responsible for the greater muscle development and strength of the male</a:t>
            </a:r>
          </a:p>
          <a:p>
            <a:pPr>
              <a:lnSpc>
                <a:spcPct val="80000"/>
              </a:lnSpc>
            </a:pPr>
            <a:endParaRPr lang="en-US" sz="2400"/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2133600"/>
            <a:ext cx="4381500" cy="304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1317" name="Oval 5"/>
          <p:cNvSpPr>
            <a:spLocks noChangeArrowheads="1"/>
          </p:cNvSpPr>
          <p:nvPr/>
        </p:nvSpPr>
        <p:spPr bwMode="auto">
          <a:xfrm>
            <a:off x="5943600" y="3810000"/>
            <a:ext cx="1143000" cy="1524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185</TotalTime>
  <Words>731</Words>
  <Application>Microsoft Office PowerPoint</Application>
  <PresentationFormat>On-screen Show (4:3)</PresentationFormat>
  <Paragraphs>139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Network</vt:lpstr>
      <vt:lpstr>Reproductive Systems</vt:lpstr>
      <vt:lpstr>Function</vt:lpstr>
      <vt:lpstr>Male &amp; Female</vt:lpstr>
      <vt:lpstr>Male &amp; Female</vt:lpstr>
      <vt:lpstr>Male</vt:lpstr>
      <vt:lpstr>Male</vt:lpstr>
      <vt:lpstr>Slide 7</vt:lpstr>
      <vt:lpstr>Male</vt:lpstr>
      <vt:lpstr>Male</vt:lpstr>
      <vt:lpstr>Male</vt:lpstr>
      <vt:lpstr>Male</vt:lpstr>
      <vt:lpstr>Male</vt:lpstr>
      <vt:lpstr>Male</vt:lpstr>
      <vt:lpstr>Female</vt:lpstr>
      <vt:lpstr>Female</vt:lpstr>
      <vt:lpstr>Female</vt:lpstr>
      <vt:lpstr>Slide 17</vt:lpstr>
      <vt:lpstr>Female</vt:lpstr>
      <vt:lpstr>Female</vt:lpstr>
      <vt:lpstr>Female</vt:lpstr>
      <vt:lpstr>Female</vt:lpstr>
      <vt:lpstr>Menstrual Cycle</vt:lpstr>
      <vt:lpstr>Slide 23</vt:lpstr>
      <vt:lpstr>Pregnancy</vt:lpstr>
      <vt:lpstr>Slide 25</vt:lpstr>
      <vt:lpstr>Labor &amp; Delivery</vt:lpstr>
      <vt:lpstr>Slide 27</vt:lpstr>
    </vt:vector>
  </TitlesOfParts>
  <Company>AHISD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Reproductive Systems</dc:title>
  <dc:creator>TMLDR_POARCH</dc:creator>
  <cp:lastModifiedBy>Heidi Luke</cp:lastModifiedBy>
  <cp:revision>44</cp:revision>
  <dcterms:created xsi:type="dcterms:W3CDTF">2006-03-02T21:13:25Z</dcterms:created>
  <dcterms:modified xsi:type="dcterms:W3CDTF">2013-04-30T16:41:22Z</dcterms:modified>
</cp:coreProperties>
</file>