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77" r:id="rId6"/>
    <p:sldId id="260" r:id="rId7"/>
    <p:sldId id="263" r:id="rId8"/>
    <p:sldId id="265" r:id="rId9"/>
    <p:sldId id="267" r:id="rId10"/>
    <p:sldId id="268" r:id="rId11"/>
    <p:sldId id="276" r:id="rId12"/>
    <p:sldId id="275" r:id="rId13"/>
  </p:sldIdLst>
  <p:sldSz cx="9144000" cy="6858000" type="screen4x3"/>
  <p:notesSz cx="6954838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1pPr>
    <a:lvl2pPr marL="411163" indent="46038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2pPr>
    <a:lvl3pPr marL="823913" indent="90488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3pPr>
    <a:lvl4pPr marL="1236663" indent="134938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4pPr>
    <a:lvl5pPr marL="1649413" indent="179388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66CC"/>
    <a:srgbClr val="336699"/>
    <a:srgbClr val="006699"/>
    <a:srgbClr val="3399FF"/>
    <a:srgbClr val="33CCFF"/>
    <a:srgbClr val="0033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18" autoAdjust="0"/>
    <p:restoredTop sz="90929"/>
  </p:normalViewPr>
  <p:slideViewPr>
    <p:cSldViewPr>
      <p:cViewPr varScale="1">
        <p:scale>
          <a:sx n="68" d="100"/>
          <a:sy n="68" d="100"/>
        </p:scale>
        <p:origin x="52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defTabSz="928688" eaLnBrk="0" hangingPunct="0">
              <a:defRPr sz="1200">
                <a:effectLst/>
              </a:defRPr>
            </a:lvl1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0175" y="0"/>
            <a:ext cx="30130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>
                <a:effectLst/>
              </a:defRPr>
            </a:lvl1pPr>
          </a:lstStyle>
          <a:p>
            <a:fld id="{6E51AA88-31FB-4283-A75F-01460047014C}" type="datetimeFigureOut">
              <a:rPr lang="en-US" altLang="en-US"/>
              <a:pPr/>
              <a:t>1/14/2015</a:t>
            </a:fld>
            <a:endParaRPr lang="en-US" alt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30130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defTabSz="928688" eaLnBrk="0" hangingPunct="0">
              <a:defRPr sz="1200">
                <a:effectLst/>
              </a:defRPr>
            </a:lvl1pPr>
          </a:lstStyle>
          <a:p>
            <a:endParaRPr lang="en-US" alt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>
                <a:effectLst/>
              </a:defRPr>
            </a:lvl1pPr>
          </a:lstStyle>
          <a:p>
            <a:fld id="{2B10D7C1-416C-4415-8E7C-88958F5AD1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71666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3" descr="C:\Documents and Settings\Rami\Desktop\Ramis Work\PresPro\Templates_07_July_2004\Biotech\JPGS\PPP_SBIOT_TLE_DNA_Struc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0225"/>
          </a:xfrm>
          <a:prstGeom prst="rect">
            <a:avLst/>
          </a:prstGeom>
          <a:solidFill>
            <a:srgbClr val="336699"/>
          </a:solidFill>
          <a:ln w="9525">
            <a:solidFill>
              <a:srgbClr val="339966"/>
            </a:solidFill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933" y="1011272"/>
            <a:ext cx="6250927" cy="1880534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8847" y="3029512"/>
            <a:ext cx="6193722" cy="1308198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707188"/>
            <a:ext cx="1905000" cy="165100"/>
          </a:xfrm>
        </p:spPr>
        <p:txBody>
          <a:bodyPr/>
          <a:lstStyle>
            <a:lvl1pPr>
              <a:defRPr sz="11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692900"/>
            <a:ext cx="2895600" cy="165100"/>
          </a:xfrm>
        </p:spPr>
        <p:txBody>
          <a:bodyPr/>
          <a:lstStyle>
            <a:lvl1pPr>
              <a:defRPr sz="11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692900"/>
            <a:ext cx="1905000" cy="165100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39688AA8-72B6-49C1-9E59-E1617C6103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7254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278F9D-0363-4D65-8D49-39368F17D7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3372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544" y="137705"/>
            <a:ext cx="1956364" cy="640328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2451" y="137705"/>
            <a:ext cx="5731804" cy="640328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903773-0D15-4015-95EC-6CBF11F53E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8184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6525" y="6624638"/>
            <a:ext cx="1905000" cy="2333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57538" y="6624638"/>
            <a:ext cx="2894012" cy="2333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70725" y="6624638"/>
            <a:ext cx="1905000" cy="233362"/>
          </a:xfrm>
        </p:spPr>
        <p:txBody>
          <a:bodyPr/>
          <a:lstStyle>
            <a:lvl1pPr>
              <a:defRPr/>
            </a:lvl1pPr>
          </a:lstStyle>
          <a:p>
            <a:fld id="{37552D31-F906-442B-8F3F-0A6CD652E9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5799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14B85-8F2B-4A48-9A2A-65E95D076C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465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96" y="4406563"/>
            <a:ext cx="7772543" cy="136270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96" y="2906151"/>
            <a:ext cx="7772543" cy="1500412"/>
          </a:xfrm>
        </p:spPr>
        <p:txBody>
          <a:bodyPr anchor="b"/>
          <a:lstStyle>
            <a:lvl1pPr marL="0" indent="0">
              <a:buNone/>
              <a:defRPr sz="1800"/>
            </a:lvl1pPr>
            <a:lvl2pPr marL="412394" indent="0">
              <a:buNone/>
              <a:defRPr sz="1600"/>
            </a:lvl2pPr>
            <a:lvl3pPr marL="824789" indent="0">
              <a:buNone/>
              <a:defRPr sz="1400"/>
            </a:lvl3pPr>
            <a:lvl4pPr marL="1237183" indent="0">
              <a:buNone/>
              <a:defRPr sz="1300"/>
            </a:lvl4pPr>
            <a:lvl5pPr marL="1649578" indent="0">
              <a:buNone/>
              <a:defRPr sz="1300"/>
            </a:lvl5pPr>
            <a:lvl6pPr marL="2061972" indent="0">
              <a:buNone/>
              <a:defRPr sz="1300"/>
            </a:lvl6pPr>
            <a:lvl7pPr marL="2474366" indent="0">
              <a:buNone/>
              <a:defRPr sz="1300"/>
            </a:lvl7pPr>
            <a:lvl8pPr marL="2886761" indent="0">
              <a:buNone/>
              <a:defRPr sz="1300"/>
            </a:lvl8pPr>
            <a:lvl9pPr marL="329915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281295-AD56-482A-9945-1978FB9203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1262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5598" y="1583608"/>
            <a:ext cx="3706795" cy="495738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9682" y="1583608"/>
            <a:ext cx="3706795" cy="495738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4083B4-C1AF-485E-A367-6985ADFA0E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4737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29" y="273976"/>
            <a:ext cx="8228742" cy="11432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29" y="1534838"/>
            <a:ext cx="4040007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29" y="2174593"/>
            <a:ext cx="4040007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935" y="1534838"/>
            <a:ext cx="4041436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935" y="2174593"/>
            <a:ext cx="4041436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45DCDE-B368-4BAA-BCA4-551501C963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1779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22365B-41EE-4ACA-A300-7A44D1350C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864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43FF75-7A65-4546-9649-624DBB275E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9525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30" y="272542"/>
            <a:ext cx="3007481" cy="116188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7" y="272541"/>
            <a:ext cx="5111144" cy="58539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30" y="1434428"/>
            <a:ext cx="3007481" cy="46920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0120A9-3D94-4432-8ACA-92812AF764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6156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904" y="4801030"/>
            <a:ext cx="5487258" cy="56659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904" y="612502"/>
            <a:ext cx="5487258" cy="4115373"/>
          </a:xfrm>
        </p:spPr>
        <p:txBody>
          <a:bodyPr/>
          <a:lstStyle>
            <a:lvl1pPr marL="0" indent="0">
              <a:buNone/>
              <a:defRPr sz="2900"/>
            </a:lvl1pPr>
            <a:lvl2pPr marL="412394" indent="0">
              <a:buNone/>
              <a:defRPr sz="2500"/>
            </a:lvl2pPr>
            <a:lvl3pPr marL="824789" indent="0">
              <a:buNone/>
              <a:defRPr sz="2200"/>
            </a:lvl3pPr>
            <a:lvl4pPr marL="1237183" indent="0">
              <a:buNone/>
              <a:defRPr sz="1800"/>
            </a:lvl4pPr>
            <a:lvl5pPr marL="1649578" indent="0">
              <a:buNone/>
              <a:defRPr sz="1800"/>
            </a:lvl5pPr>
            <a:lvl6pPr marL="2061972" indent="0">
              <a:buNone/>
              <a:defRPr sz="1800"/>
            </a:lvl6pPr>
            <a:lvl7pPr marL="2474366" indent="0">
              <a:buNone/>
              <a:defRPr sz="1800"/>
            </a:lvl7pPr>
            <a:lvl8pPr marL="2886761" indent="0">
              <a:buNone/>
              <a:defRPr sz="1800"/>
            </a:lvl8pPr>
            <a:lvl9pPr marL="3299155" indent="0">
              <a:buNone/>
              <a:defRPr sz="18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904" y="5367629"/>
            <a:ext cx="5487258" cy="8047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575F7A-BE66-4794-937A-7CB5052970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6730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8" descr="C:\Documents and Settings\Rami\Desktop\Ramis Work\PresPro\Templates_07_July_2004\Biotech\JPGS\PPP_SBIOT_TXT_DNA_Structure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62025" y="138113"/>
            <a:ext cx="7826375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5075" y="1584325"/>
            <a:ext cx="7551738" cy="495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6525" y="662463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defTabSz="915001">
              <a:defRPr sz="900" smtClean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7538" y="6624638"/>
            <a:ext cx="2894012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 defTabSz="915001">
              <a:defRPr sz="900" smtClean="0">
                <a:solidFill>
                  <a:srgbClr val="FFFFFF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70725" y="662463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FFFFFF"/>
                </a:solidFill>
                <a:effectLst/>
              </a:defRPr>
            </a:lvl1pPr>
          </a:lstStyle>
          <a:p>
            <a:fld id="{88C0E855-EE66-44CF-99C6-35B8C580599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5pPr>
      <a:lvl6pPr marL="412394" algn="l" defTabSz="915001" rtl="0" fontAlgn="base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6pPr>
      <a:lvl7pPr marL="824789" algn="l" defTabSz="915001" rtl="0" fontAlgn="base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7pPr>
      <a:lvl8pPr marL="1237183" algn="l" defTabSz="915001" rtl="0" fontAlgn="base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8pPr>
      <a:lvl9pPr marL="1649578" algn="l" defTabSz="915001" rtl="0" fontAlgn="base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FFFFFF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FFFFFF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rgbClr val="FFFF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5pPr>
      <a:lvl6pPr marL="2470071" indent="-229108" algn="l" defTabSz="915001" rtl="0" fontAlgn="base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6pPr>
      <a:lvl7pPr marL="2882465" indent="-229108" algn="l" defTabSz="915001" rtl="0" fontAlgn="base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7pPr>
      <a:lvl8pPr marL="3294860" indent="-229108" algn="l" defTabSz="915001" rtl="0" fontAlgn="base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8pPr>
      <a:lvl9pPr marL="3707254" indent="-229108" algn="l" defTabSz="915001" rtl="0" fontAlgn="base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394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4789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7183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9578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1972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4366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6761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9155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KubyIRiN8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qSrmeiWsu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algn="l"/>
            <a:r>
              <a:rPr lang="en-US" altLang="en-US" sz="3400" smtClean="0"/>
              <a:t>DNA &amp; Heredity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en-US" sz="2500" smtClean="0"/>
              <a:t>Chapter 11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DNA Replication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DNA polymerase</a:t>
            </a:r>
          </a:p>
          <a:p>
            <a:pPr lvl="1"/>
            <a:r>
              <a:rPr lang="en-US" altLang="en-US" smtClean="0"/>
              <a:t>Adds nucleotides to the growing chain</a:t>
            </a:r>
          </a:p>
          <a:p>
            <a:r>
              <a:rPr lang="en-US" altLang="en-US" smtClean="0"/>
              <a:t>The two DNA strands grow differently</a:t>
            </a:r>
          </a:p>
          <a:p>
            <a:pPr lvl="1"/>
            <a:r>
              <a:rPr lang="en-US" altLang="en-US" smtClean="0"/>
              <a:t>Leading strand</a:t>
            </a:r>
          </a:p>
          <a:p>
            <a:pPr lvl="2"/>
            <a:r>
              <a:rPr lang="en-US" altLang="en-US" smtClean="0"/>
              <a:t>Follows the helicase</a:t>
            </a:r>
          </a:p>
          <a:p>
            <a:pPr lvl="1"/>
            <a:r>
              <a:rPr lang="en-US" altLang="en-US" smtClean="0"/>
              <a:t>Lagging strand</a:t>
            </a:r>
          </a:p>
          <a:p>
            <a:pPr lvl="2"/>
            <a:r>
              <a:rPr lang="en-US" altLang="en-US" smtClean="0"/>
              <a:t>Moving in the “wrong” direction; replicates DNA in fragments (Okazaki fragments)</a:t>
            </a:r>
          </a:p>
          <a:p>
            <a:pPr lvl="2"/>
            <a:r>
              <a:rPr lang="en-US" altLang="en-US" smtClean="0"/>
              <a:t>DNA ligase links the fragments to make them whole.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36871" name="Picture 7" descr="DNA-replic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0"/>
            <a:ext cx="715803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hlinkClick r:id="rId2"/>
              </a:rPr>
              <a:t>https://www.youtube.com/watch?v=dKubyIRiN84</a:t>
            </a:r>
            <a:r>
              <a:rPr lang="en-US" altLang="en-US" dirty="0" smtClean="0"/>
              <a:t> 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Evidence that the Gene is DNA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It was in the right place</a:t>
            </a:r>
          </a:p>
          <a:p>
            <a:pPr lvl="1"/>
            <a:r>
              <a:rPr lang="en-US" altLang="en-US" smtClean="0"/>
              <a:t>nucleus</a:t>
            </a:r>
          </a:p>
          <a:p>
            <a:r>
              <a:rPr lang="en-US" altLang="en-US" smtClean="0"/>
              <a:t>It varied among species</a:t>
            </a:r>
          </a:p>
          <a:p>
            <a:pPr lvl="1"/>
            <a:r>
              <a:rPr lang="en-US" altLang="en-US" smtClean="0"/>
              <a:t>Each species has its own nuclear DNA</a:t>
            </a:r>
          </a:p>
          <a:p>
            <a:r>
              <a:rPr lang="en-US" altLang="en-US" smtClean="0"/>
              <a:t>It was present in the right amounts</a:t>
            </a:r>
          </a:p>
          <a:p>
            <a:pPr lvl="1"/>
            <a:r>
              <a:rPr lang="en-US" altLang="en-US" smtClean="0"/>
              <a:t>Somatic cells had twice the amount of DNA than reproductive cells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DNA Structure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Nucleotide consist of:</a:t>
            </a:r>
          </a:p>
          <a:p>
            <a:pPr lvl="1"/>
            <a:r>
              <a:rPr lang="en-US" altLang="en-US" smtClean="0"/>
              <a:t>Sugar: deoxyribose</a:t>
            </a:r>
          </a:p>
          <a:p>
            <a:pPr lvl="1"/>
            <a:r>
              <a:rPr lang="en-US" altLang="en-US" smtClean="0"/>
              <a:t>Phosphate group</a:t>
            </a:r>
          </a:p>
          <a:p>
            <a:pPr lvl="1"/>
            <a:r>
              <a:rPr lang="en-US" altLang="en-US" smtClean="0"/>
              <a:t>Nitrogen-containing base</a:t>
            </a:r>
          </a:p>
          <a:p>
            <a:pPr lvl="2"/>
            <a:r>
              <a:rPr lang="en-US" altLang="en-US" smtClean="0"/>
              <a:t>adenine (A) and guanine (G)</a:t>
            </a:r>
          </a:p>
          <a:p>
            <a:pPr lvl="2"/>
            <a:r>
              <a:rPr lang="en-US" altLang="en-US" smtClean="0"/>
              <a:t>cytosine (C) and thymine (T)</a:t>
            </a:r>
          </a:p>
        </p:txBody>
      </p:sp>
      <p:pic>
        <p:nvPicPr>
          <p:cNvPr id="16389" name="Picture 5" descr="nucleoti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171950"/>
            <a:ext cx="449580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Watson &amp; Crick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Determined that the DNA molecule is helical</a:t>
            </a:r>
          </a:p>
          <a:p>
            <a:pPr lvl="1"/>
            <a:r>
              <a:rPr lang="en-US" altLang="en-US" smtClean="0"/>
              <a:t>Two DNA chains run in opposite directions (antiparallel)</a:t>
            </a:r>
          </a:p>
          <a:p>
            <a:r>
              <a:rPr lang="en-US" altLang="en-US" smtClean="0"/>
              <a:t>3 key features</a:t>
            </a:r>
          </a:p>
          <a:p>
            <a:pPr lvl="1"/>
            <a:r>
              <a:rPr lang="en-US" altLang="en-US" smtClean="0"/>
              <a:t>Double-stranded helix</a:t>
            </a:r>
          </a:p>
          <a:p>
            <a:pPr lvl="1"/>
            <a:r>
              <a:rPr lang="en-US" altLang="en-US" smtClean="0"/>
              <a:t>Right-handed</a:t>
            </a:r>
          </a:p>
          <a:p>
            <a:pPr lvl="1"/>
            <a:r>
              <a:rPr lang="en-US" altLang="en-US" smtClean="0"/>
              <a:t>Antiparallel</a:t>
            </a:r>
          </a:p>
        </p:txBody>
      </p:sp>
      <p:pic>
        <p:nvPicPr>
          <p:cNvPr id="17413" name="Picture 5" descr="dnastru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3" t="7143" r="8928" b="5357"/>
          <a:stretch>
            <a:fillRect/>
          </a:stretch>
        </p:blipFill>
        <p:spPr bwMode="auto">
          <a:xfrm>
            <a:off x="5181600" y="2667000"/>
            <a:ext cx="3800475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https://www.youtube.com/watch?v=5qSrmeiWsuc</a:t>
            </a:r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280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Helix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Sugar-phosphate are the “backbones”</a:t>
            </a:r>
          </a:p>
          <a:p>
            <a:r>
              <a:rPr lang="en-US" altLang="en-US" smtClean="0"/>
              <a:t>Nitrogenous bases point toward the center</a:t>
            </a:r>
          </a:p>
          <a:p>
            <a:r>
              <a:rPr lang="en-US" altLang="en-US" smtClean="0"/>
              <a:t>Held together by hydrogen bonds</a:t>
            </a:r>
          </a:p>
          <a:p>
            <a:pPr lvl="1"/>
            <a:r>
              <a:rPr lang="en-US" altLang="en-US" smtClean="0"/>
              <a:t>Known as complementary base pairing</a:t>
            </a:r>
          </a:p>
        </p:txBody>
      </p:sp>
      <p:pic>
        <p:nvPicPr>
          <p:cNvPr id="18437" name="Picture 5" descr="dna_5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540125"/>
            <a:ext cx="5105400" cy="331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DNA structure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Structure is essential to DNA function</a:t>
            </a:r>
          </a:p>
          <a:p>
            <a:pPr lvl="1"/>
            <a:r>
              <a:rPr lang="en-US" altLang="en-US" smtClean="0"/>
              <a:t>stores an organism’s genetic information</a:t>
            </a:r>
          </a:p>
          <a:p>
            <a:pPr lvl="1"/>
            <a:r>
              <a:rPr lang="en-US" altLang="en-US" smtClean="0"/>
              <a:t>susceptible to mutation</a:t>
            </a:r>
          </a:p>
          <a:p>
            <a:pPr lvl="1"/>
            <a:r>
              <a:rPr lang="en-US" altLang="en-US" smtClean="0"/>
              <a:t>precisely replicated </a:t>
            </a:r>
          </a:p>
          <a:p>
            <a:pPr lvl="1"/>
            <a:r>
              <a:rPr lang="en-US" altLang="en-US" smtClean="0"/>
              <a:t>expressed as the phenotype</a:t>
            </a:r>
          </a:p>
          <a:p>
            <a:pPr lvl="2"/>
            <a:r>
              <a:rPr lang="en-US" altLang="en-US" smtClean="0"/>
              <a:t>DNA is copied to RNA, converted to amino acids – protein.</a:t>
            </a:r>
          </a:p>
          <a:p>
            <a:pPr lvl="3"/>
            <a:r>
              <a:rPr lang="en-US" altLang="en-US" smtClean="0"/>
              <a:t>Folded forms of protein provide the phenotype of an organism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DNA Replication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35075" y="1371600"/>
            <a:ext cx="4022725" cy="5168900"/>
          </a:xfrm>
        </p:spPr>
        <p:txBody>
          <a:bodyPr/>
          <a:lstStyle/>
          <a:p>
            <a:r>
              <a:rPr lang="en-US" altLang="en-US" sz="2100" smtClean="0"/>
              <a:t>Two steps</a:t>
            </a:r>
          </a:p>
          <a:p>
            <a:pPr lvl="1"/>
            <a:r>
              <a:rPr lang="en-US" altLang="en-US" sz="2000" smtClean="0"/>
              <a:t>DNA double helix is unwound to separate the strands</a:t>
            </a:r>
          </a:p>
          <a:p>
            <a:pPr lvl="1"/>
            <a:r>
              <a:rPr lang="en-US" altLang="en-US" sz="2000" smtClean="0"/>
              <a:t>New nucleotides are joined to each growing new strand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086350" y="1584325"/>
            <a:ext cx="3700463" cy="4956175"/>
          </a:xfrm>
        </p:spPr>
        <p:txBody>
          <a:bodyPr/>
          <a:lstStyle/>
          <a:p>
            <a:endParaRPr lang="en-US" altLang="en-US" sz="2100" smtClean="0"/>
          </a:p>
        </p:txBody>
      </p:sp>
      <p:pic>
        <p:nvPicPr>
          <p:cNvPr id="25605" name="Picture 5" descr="297px-DNA_replication_spl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14350"/>
            <a:ext cx="3148013" cy="634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DNA Replication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DNA helicase</a:t>
            </a:r>
          </a:p>
          <a:p>
            <a:pPr lvl="1"/>
            <a:r>
              <a:rPr lang="en-US" altLang="en-US" smtClean="0"/>
              <a:t>Unwinds the DNA</a:t>
            </a:r>
          </a:p>
          <a:p>
            <a:r>
              <a:rPr lang="en-US" altLang="en-US" smtClean="0"/>
              <a:t>Single-strand binding proteins</a:t>
            </a:r>
          </a:p>
          <a:p>
            <a:pPr lvl="1"/>
            <a:r>
              <a:rPr lang="en-US" altLang="en-US" smtClean="0"/>
              <a:t>Bind to the unwound strands to prevent reassociating the double helix</a:t>
            </a:r>
          </a:p>
        </p:txBody>
      </p:sp>
      <p:pic>
        <p:nvPicPr>
          <p:cNvPr id="27653" name="Picture 5" descr="image0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10000"/>
            <a:ext cx="5943600" cy="304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NA structure design template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DNA structure design template</Template>
  <TotalTime>760</TotalTime>
  <Words>272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DNA structure design template</vt:lpstr>
      <vt:lpstr>DNA &amp; Heredity</vt:lpstr>
      <vt:lpstr>Evidence that the Gene is DNA</vt:lpstr>
      <vt:lpstr>DNA Structure</vt:lpstr>
      <vt:lpstr>Watson &amp; Crick</vt:lpstr>
      <vt:lpstr>PowerPoint Presentation</vt:lpstr>
      <vt:lpstr>The Helix</vt:lpstr>
      <vt:lpstr>DNA structure</vt:lpstr>
      <vt:lpstr>DNA Replication</vt:lpstr>
      <vt:lpstr>DNA Replication</vt:lpstr>
      <vt:lpstr>DNA Replication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Template</dc:title>
  <dc:subject/>
  <dc:creator>PrestonHS: Luke</dc:creator>
  <cp:keywords/>
  <dc:description/>
  <cp:lastModifiedBy>Heidi Winchester</cp:lastModifiedBy>
  <cp:revision>20</cp:revision>
  <dcterms:created xsi:type="dcterms:W3CDTF">2007-09-16T14:58:28Z</dcterms:created>
  <dcterms:modified xsi:type="dcterms:W3CDTF">2015-01-14T19:54:55Z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TC102862081033</vt:lpwstr>
  </property>
</Properties>
</file>