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91" r:id="rId14"/>
    <p:sldId id="267" r:id="rId15"/>
    <p:sldId id="278" r:id="rId16"/>
    <p:sldId id="268" r:id="rId17"/>
    <p:sldId id="269" r:id="rId18"/>
    <p:sldId id="275" r:id="rId19"/>
    <p:sldId id="272" r:id="rId20"/>
    <p:sldId id="273" r:id="rId21"/>
    <p:sldId id="286" r:id="rId22"/>
    <p:sldId id="287" r:id="rId23"/>
    <p:sldId id="281" r:id="rId24"/>
    <p:sldId id="270" r:id="rId25"/>
    <p:sldId id="277" r:id="rId26"/>
    <p:sldId id="279" r:id="rId27"/>
    <p:sldId id="289" r:id="rId28"/>
    <p:sldId id="274" r:id="rId29"/>
    <p:sldId id="276" r:id="rId30"/>
    <p:sldId id="283" r:id="rId31"/>
    <p:sldId id="284" r:id="rId32"/>
    <p:sldId id="290" r:id="rId33"/>
    <p:sldId id="288" r:id="rId34"/>
    <p:sldId id="271" r:id="rId35"/>
    <p:sldId id="285" r:id="rId36"/>
    <p:sldId id="280" r:id="rId37"/>
    <p:sldId id="28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65" d="100"/>
          <a:sy n="65" d="100"/>
        </p:scale>
        <p:origin x="-108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70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BF23-ADC4-477D-9A99-3F08EBA7DA8C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1987-62A0-4328-836C-48128870F2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BF23-ADC4-477D-9A99-3F08EBA7DA8C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1987-62A0-4328-836C-48128870F2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BF23-ADC4-477D-9A99-3F08EBA7DA8C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1987-62A0-4328-836C-48128870F2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BF23-ADC4-477D-9A99-3F08EBA7DA8C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1987-62A0-4328-836C-48128870F2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BF23-ADC4-477D-9A99-3F08EBA7DA8C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1987-62A0-4328-836C-48128870F2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BF23-ADC4-477D-9A99-3F08EBA7DA8C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1987-62A0-4328-836C-48128870F2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BF23-ADC4-477D-9A99-3F08EBA7DA8C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1987-62A0-4328-836C-48128870F2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BF23-ADC4-477D-9A99-3F08EBA7DA8C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1987-62A0-4328-836C-48128870F2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BF23-ADC4-477D-9A99-3F08EBA7DA8C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1987-62A0-4328-836C-48128870F2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BF23-ADC4-477D-9A99-3F08EBA7DA8C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1987-62A0-4328-836C-48128870F2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BF23-ADC4-477D-9A99-3F08EBA7DA8C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1987-62A0-4328-836C-48128870F2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0BF23-ADC4-477D-9A99-3F08EBA7DA8C}" type="datetimeFigureOut">
              <a:rPr lang="en-US" smtClean="0"/>
              <a:pPr/>
              <a:t>9/11/2012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21987-62A0-4328-836C-48128870F2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d and white blood cells in an arteri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Blood System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Aer(o)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Air (plane)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AIRplane  flying through the AIR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air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1506" name="Picture 2" descr="https://encrypted-tbn3.google.com/images?q=tbn:ANd9GcROGOWqpTTQVsWpX1dVIqmB1fKtDG6GC75h3BVxgvMDc1RRBo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057400"/>
            <a:ext cx="4082143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Chlor(o)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Chlor(ine)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CHLORine…it is GREEN</a:t>
            </a:r>
          </a:p>
          <a:p>
            <a:r>
              <a:rPr lang="en-US" dirty="0" smtClean="0"/>
              <a:t>Meaning </a:t>
            </a:r>
          </a:p>
          <a:p>
            <a:pPr lvl="1"/>
            <a:r>
              <a:rPr lang="en-US" dirty="0" smtClean="0"/>
              <a:t>Green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9154" name="AutoShape 2" descr="data:image/jpeg;base64,/9j/4AAQSkZJRgABAQAAAQABAAD/2wCEAAkGBhAQDw8QEhAQEA8QDxAQEA8UDw8PDw8PFBAVFBUQFxUXHCYeFxkjGRIUHy8gJCcpLCwsFR42NTAqNSYrLCkBCQoKDgwOGA8PFCkcGB8pKSk1KSkpKTUpNSksKSkpKSkpKSkpKSkpLCkpKSkpKSkpKTApLCkpKSwpKSkpKSwsKf/AABEIAKAAogMBIgACEQEDEQH/xAAbAAACAwEBAQAAAAAAAAAAAAACAwABBAUGB//EADQQAAEEAQIEAwcCBgMAAAAAAAEAAgMREgQhBTFBUQYTYRQicYGRobEy8CMzQlLB8RUk0f/EABkBAAIDAQAAAAAAAAAAAAAAAAABAgMEBf/EAB8RAQEAAgMBAAMBAAAAAAAAAAABAhEDEiExE0FRYf/aAAwDAQACEQMRAD8A64CukQCsBAVShXV4ZGxkU+oc0P8AJAwYeReeX5Cww+LtQCfN8uRpaf4Qia1jTWzQedeqPkPTJLqA31PZYNRO92w2HboF6HwjqWyauQtYGgxuOF5hpsbA9rRnw9q3zCVzWnJ7XFwc2uYvZQyts3B1eUi0dGyS49roLdp4Hk0AT6AElez1bWSatzX0WQiMsaPdbk7ck1zVa/i3lzyscSGtbGGNFN5jI7/NQyw/dp6c1ujcYcXscMd2OJAxPVhHYriSwGzyXquFaxkshbTcGtLniy8kDvfxXEf4v1GZIMcUN02ERMPuepPMkKnLHGzdup8KRyXRladHFZ3Nd/T4Dquv4pbGx8T2gNLg1zq2a6+RrpyXU47JrRNUAqMAfpiY5xJJ3N9NkseGy3d+H1ee41E4sZTXNY0ERtIt1XZeT3J6Lzz2yDkflVL3vEeNCM6eGUtM72F0tBuTBWwIGwR8XAlbporqOVjnEgAE4tBb91d+P/S0+eQTytdZB+PMLrQa0HY7H7L1+okhig02lkBd5zPLDgy+Q/USOXRYOEQP07Nc01nGGljsQbBDqcFbJZo+rjkqALr+GHP8jWGMtMgLSwvAcA4h3NW9/FgCThQFk+RABVbm7U9Dq45CEhLGps7myeZ7lNCEQ0ojpRBGBqINVgIZXUPVI2vQ8UjY2WGT9ElHLtXP8BYRpNBFIZpdXHLAMiIA1/mvJBpjh05/ZYNSOffqudDwt0klcgNyew7qr8m7rR7eg8J62IaiacN8jTiF2znl2NkbWep7LJDJpmGP3Guc5zd7ddudz5+qmonETRGzah+/mvP6yJzjZs2o5csxmocr1PiTizBrGiF4xMsbHUdrGIP+fotviEaTUzvPtscRa4NILHuBpoGxG3RfPzoSq9lIVV55d7n09vccN10OjnbU7dRHJG5j3NaWBu4rmd+qHW8N0cjw9utjij2zY9rsxXPHoV5GNppVLET3VU5cddbj4Nu34m8St1Gob5V+THhGwkEFwaeddOa6fjHj7YtY2aF+WDwx4a9wDg2yW7LxfsxQP0RKn+f7f6W3tfFUmlmjE+nLRPg2V4Bp0kbup7uH/qbxfjTRpdEQ8GVmnYXNB3bkGj6+i8CNCU9mlI6KV55u3+jb6BxDjbDDonCQGQQte4f1NyAq1o1XiljtLVtD5KjJ69z+/VfOPId8Fu0Difdd8vVXYc8vlHZ3/CfEoTpeINmkDGPljYDuSbD+QHPkk/8ABQ3Y4np8egxluugXn+LeHyz+I0e6efoe/wAFz4tMVOZ9fKW3oNLJ75ANgOIB5A0ea7UPJee4XFRpejgbsp/SoqUR0ogjKXPmms/ha9W/Fvx/Cwab3jl9FTy5amjaGw7V16rszaBungAoeY8WfT/SXwTTh0uTv0xjN3y5D6/hVxHWGV5ceXIfBZbn0x3+6biSaazaH2Mdl0CFWKw5clpsB0I7JbuHjsupiqwVVzocoaD0VnQDsungrLVHvQ5Q4eOyP2Adl0cVMUd6HN9gHZV7AF08VWKczpOd7AOyg0AXRxVUrZnTbuDhkg8mQXkKF9fRcPiXh8wSuYRY5tPdp5FdBhogjmNwexXd4pWp0rZh/MiOL/gf3a3cfJ3x1+4i8fp4KNLrRDZY9THVEfFN0uptwb0Lb+drTw578DVStHiqWgnP4k+3Ob2pv15qQR0As87/APsV/dkfvsulEwUsPPfUoZDO5rXNGwfQd8AhpMa1FiFgzypk4K8E/FTBUWmRipSdgrxVdoJpUWpxahLVEE4o2NFi+XdHiqwTDY3h8Z5P+4KCThDuhB+yzUia8jkSFZLP4Rcunc3mKSsVocSdybQ4o2CcVt4XrQzzGO/lysLXehrYpGCEsV/Hlq7gZnjYj6LnyTYyRet/Sx/lFqp3Ne4g9eXTYIdVpHPkiIF7Ud+V72tnDl6i77aIB7hRBHG4AC+QHbsoulsMk2lHmA1vifyntYjkbuD6EfdRo7rDz/TWAojClLnZmGyrso8VeCpoACVYKvBXgqzUpSLFQBIBxVFqZShCYJIVFOxQYJkWrDkeCotU4A5KirIUJV2JOVqdPldD3ud8g70+KLh0t4g82nH1romzxkEkE10HVLhcA71sb9XV1K08XmRO1Xoosftjv2FF0thokjQj1T5OZS6tZuaemFWAjDEQaudkYQEVJrIr+KosVNMsBNa0IcVdKuhZYEFI6VUkew0piipQBBAxVEJlKsUyKKEhNLFRiNX0U54TO8IU8tQFiuxDO9JbpveBAq7+HoFtwUk2Gy28WPpB8pv7KpObpjQ2UW8G6oUfukgrTqxYvqFia5U80DQ1MCzhyNpXNziUa4nUbWiWAcxyXPDlo02rx2PJZsoaUFKV6iL+pvJZHTEKsNWKhasR1So6wpHptpSlh9rKntJRCbqULViExWmCJ7vgnsHRw5H8qT1yHIflVNqsBi3n1Ky+aVPH2kNzUNITIqzWnGEtwVMFlC5ybpW72uhwT0mnFRXatbAWVgljo0t4CGaHIevRVck3AwtKY1yWRSlrm8mJnh6jnJNoS9ZMobXBrSw9x1CdI2J4yFtK5mVosjVWa9NlnynppK0A7G/kl0EXljtf3VeU3+0fQJGJkY6n7LVFBH1KxeUO302VhxHVw+d/YqNlDpsDAdm/MlSfXbYt27rnecT1v7KByljAeN1CEsPVgrRiislVkoqpasIVTmtkQoJMMXUp1rpcWOoQ8lSC1auIQKLNKtUXKq0waiO9x81lJWzJImj6j6LNySUEkoLtUXKMcufnEjAFaq1LWamvJVkhJQFyQNyQlyDJCSkkO1ChBRKUKra5NDlmKc0rRhETQnxRXv0S4md1pDl0OLDSIyluREoCVrgRRBaiewK0BQ5qi9QoWSUJKmSolZ8gXI21ne2lpKW5qy5QyWyo80DokGBCzZYwzbQoMj2/BVGT0+xVfUGWpSXn+6KsE9j9EdD2ZSmSFsZP+01sasxxJTGErRHHSpqK1pwiJwKIFKDleS14A3JCXIMlC5XwCtRBkomH/9k="/>
          <p:cNvSpPr>
            <a:spLocks noChangeAspect="1" noChangeArrowheads="1"/>
          </p:cNvSpPr>
          <p:nvPr/>
        </p:nvSpPr>
        <p:spPr bwMode="auto">
          <a:xfrm>
            <a:off x="155575" y="-731838"/>
            <a:ext cx="1543050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156" name="AutoShape 4" descr="data:image/jpeg;base64,/9j/4AAQSkZJRgABAQAAAQABAAD/2wCEAAkGBhAQDw8QEhAQEA8QDxAQEA8UDw8PDw8PFBAVFBUQFxUXHCYeFxkjGRIUHy8gJCcpLCwsFR42NTAqNSYrLCkBCQoKDgwOGA8PFCkcGB8pKSk1KSkpKTUpNSksKSkpKSkpKSkpKSkpLCkpKSkpKSkpKTApLCkpKSwpKSkpKSwsKf/AABEIAKAAogMBIgACEQEDEQH/xAAbAAACAwEBAQAAAAAAAAAAAAACAwABBAUGB//EADQQAAEEAQIEAwcCBgMAAAAAAAEAAgMREgQhBTFBUQYTYRQicYGRobEy8CMzQlLB8RUk0f/EABkBAAIDAQAAAAAAAAAAAAAAAAABAgMEBf/EAB8RAQEAAgMBAAMBAAAAAAAAAAABAhEDEiExE0FRYf/aAAwDAQACEQMRAD8A64CukQCsBAVShXV4ZGxkU+oc0P8AJAwYeReeX5Cww+LtQCfN8uRpaf4Qia1jTWzQedeqPkPTJLqA31PZYNRO92w2HboF6HwjqWyauQtYGgxuOF5hpsbA9rRnw9q3zCVzWnJ7XFwc2uYvZQyts3B1eUi0dGyS49roLdp4Hk0AT6AElez1bWSatzX0WQiMsaPdbk7ck1zVa/i3lzyscSGtbGGNFN5jI7/NQyw/dp6c1ujcYcXscMd2OJAxPVhHYriSwGzyXquFaxkshbTcGtLniy8kDvfxXEf4v1GZIMcUN02ERMPuepPMkKnLHGzdup8KRyXRladHFZ3Nd/T4Dquv4pbGx8T2gNLg1zq2a6+RrpyXU47JrRNUAqMAfpiY5xJJ3N9NkseGy3d+H1ee41E4sZTXNY0ERtIt1XZeT3J6Lzz2yDkflVL3vEeNCM6eGUtM72F0tBuTBWwIGwR8XAlbporqOVjnEgAE4tBb91d+P/S0+eQTytdZB+PMLrQa0HY7H7L1+okhig02lkBd5zPLDgy+Q/USOXRYOEQP07Nc01nGGljsQbBDqcFbJZo+rjkqALr+GHP8jWGMtMgLSwvAcA4h3NW9/FgCThQFk+RABVbm7U9Dq45CEhLGps7myeZ7lNCEQ0ojpRBGBqINVgIZXUPVI2vQ8UjY2WGT9ElHLtXP8BYRpNBFIZpdXHLAMiIA1/mvJBpjh05/ZYNSOffqudDwt0klcgNyew7qr8m7rR7eg8J62IaiacN8jTiF2znl2NkbWep7LJDJpmGP3Guc5zd7ddudz5+qmonETRGzah+/mvP6yJzjZs2o5csxmocr1PiTizBrGiF4xMsbHUdrGIP+fotviEaTUzvPtscRa4NILHuBpoGxG3RfPzoSq9lIVV55d7n09vccN10OjnbU7dRHJG5j3NaWBu4rmd+qHW8N0cjw9utjij2zY9rsxXPHoV5GNppVLET3VU5cddbj4Nu34m8St1Gob5V+THhGwkEFwaeddOa6fjHj7YtY2aF+WDwx4a9wDg2yW7LxfsxQP0RKn+f7f6W3tfFUmlmjE+nLRPg2V4Bp0kbup7uH/qbxfjTRpdEQ8GVmnYXNB3bkGj6+i8CNCU9mlI6KV55u3+jb6BxDjbDDonCQGQQte4f1NyAq1o1XiljtLVtD5KjJ69z+/VfOPId8Fu0Difdd8vVXYc8vlHZ3/CfEoTpeINmkDGPljYDuSbD+QHPkk/8ABQ3Y4np8egxluugXn+LeHyz+I0e6efoe/wAFz4tMVOZ9fKW3oNLJ75ANgOIB5A0ea7UPJee4XFRpejgbsp/SoqUR0ogjKXPmms/ha9W/Fvx/Cwab3jl9FTy5amjaGw7V16rszaBungAoeY8WfT/SXwTTh0uTv0xjN3y5D6/hVxHWGV5ceXIfBZbn0x3+6biSaazaH2Mdl0CFWKw5clpsB0I7JbuHjsupiqwVVzocoaD0VnQDsungrLVHvQ5Q4eOyP2Adl0cVMUd6HN9gHZV7AF08VWKczpOd7AOyg0AXRxVUrZnTbuDhkg8mQXkKF9fRcPiXh8wSuYRY5tPdp5FdBhogjmNwexXd4pWp0rZh/MiOL/gf3a3cfJ3x1+4i8fp4KNLrRDZY9THVEfFN0uptwb0Lb+drTw578DVStHiqWgnP4k+3Ob2pv15qQR0As87/APsV/dkfvsulEwUsPPfUoZDO5rXNGwfQd8AhpMa1FiFgzypk4K8E/FTBUWmRipSdgrxVdoJpUWpxahLVEE4o2NFi+XdHiqwTDY3h8Z5P+4KCThDuhB+yzUia8jkSFZLP4Rcunc3mKSsVocSdybQ4o2CcVt4XrQzzGO/lysLXehrYpGCEsV/Hlq7gZnjYj6LnyTYyRet/Sx/lFqp3Ne4g9eXTYIdVpHPkiIF7Ud+V72tnDl6i77aIB7hRBHG4AC+QHbsoulsMk2lHmA1vifyntYjkbuD6EfdRo7rDz/TWAojClLnZmGyrso8VeCpoACVYKvBXgqzUpSLFQBIBxVFqZShCYJIVFOxQYJkWrDkeCotU4A5KirIUJV2JOVqdPldD3ud8g70+KLh0t4g82nH1romzxkEkE10HVLhcA71sb9XV1K08XmRO1Xoosftjv2FF0thokjQj1T5OZS6tZuaemFWAjDEQaudkYQEVJrIr+KosVNMsBNa0IcVdKuhZYEFI6VUkew0piipQBBAxVEJlKsUyKKEhNLFRiNX0U54TO8IU8tQFiuxDO9JbpveBAq7+HoFtwUk2Gy28WPpB8pv7KpObpjQ2UW8G6oUfukgrTqxYvqFia5U80DQ1MCzhyNpXNziUa4nUbWiWAcxyXPDlo02rx2PJZsoaUFKV6iL+pvJZHTEKsNWKhasR1So6wpHptpSlh9rKntJRCbqULViExWmCJ7vgnsHRw5H8qT1yHIflVNqsBi3n1Ky+aVPH2kNzUNITIqzWnGEtwVMFlC5ybpW72uhwT0mnFRXatbAWVgljo0t4CGaHIevRVck3AwtKY1yWRSlrm8mJnh6jnJNoS9ZMobXBrSw9x1CdI2J4yFtK5mVosjVWa9NlnynppK0A7G/kl0EXljtf3VeU3+0fQJGJkY6n7LVFBH1KxeUO302VhxHVw+d/YqNlDpsDAdm/MlSfXbYt27rnecT1v7KByljAeN1CEsPVgrRiislVkoqpasIVTmtkQoJMMXUp1rpcWOoQ8lSC1auIQKLNKtUXKq0waiO9x81lJWzJImj6j6LNySUEkoLtUXKMcufnEjAFaq1LWamvJVkhJQFyQNyQlyDJCSkkO1ChBRKUKra5NDlmKc0rRhETQnxRXv0S4md1pDl0OLDSIyluREoCVrgRRBaiewK0BQ5qi9QoWSUJKmSolZ8gXI21ne2lpKW5qy5QyWyo80DokGBCzZYwzbQoMj2/BVGT0+xVfUGWpSXn+6KsE9j9EdD2ZSmSFsZP+01sasxxJTGErRHHSpqK1pwiJwKIFKDleS14A3JCXIMlC5XwCtRBkomH/9k="/>
          <p:cNvSpPr>
            <a:spLocks noChangeAspect="1" noChangeArrowheads="1"/>
          </p:cNvSpPr>
          <p:nvPr/>
        </p:nvSpPr>
        <p:spPr bwMode="auto">
          <a:xfrm>
            <a:off x="155575" y="-731838"/>
            <a:ext cx="1543050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49158" name="Picture 6" descr="http://easycalculation.com/chemistry/elements/images/chlor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057400"/>
            <a:ext cx="2939034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Sight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SIGHT of the gun in the CELL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cell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484" name="Picture 4" descr="https://encrypted-tbn0.google.com/images?q=tbn:ANd9GcS5OEWMnvGSPnMhBIDHCXFwj6H8skq68lob1dpTi1xjVhFYHK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286000"/>
            <a:ext cx="3906231" cy="2914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-ectomy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Exit Tommy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TOMMY “CUTTING OUT” (removing) the EXIT sign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Surgical removal of all or part of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5842" name="Picture 2" descr="https://encrypted-tbn3.google.com/images?q=tbn:ANd9GcTSKF15UxBsgxcHioKo68ueJAz4P8CQZpMKwxY0kUplLGg7p_M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286000"/>
            <a:ext cx="3997234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Erythro-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Wreath throw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WREATH being thrown. It is RED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602" name="AutoShape 2" descr="data:image/jpeg;base64,/9j/4AAQSkZJRgABAQAAAQABAAD/2wCEAAkGBhQREBUUExQVFBQTFhgZFxcYGBgYFxgYGx8YGBoZGR8XGyYfGBokGRoYHy8iIycpLCwsFyAxNTAqNSYrLCkBCQoKDgwOGg8PGiwkHyQsKSwsLSwsLCwtNC8sLC8sLDQqLCwvLCwsLCwsLCwsLCwsKSwsLCwsLCwsLCwsKSwsLP/AABEIAOEA4QMBIgACEQEDEQH/xAAcAAEAAQUBAQAAAAAAAAAAAAAABgIDBAUHAQj/xAA6EAACAQMDAgQFAgQFBAMBAAABAhEAAyEEEjEFQQYTIlEHMmFxgUKRFKGx8CMzUsHRYnLh8RUkkkP/xAAaAQEAAwEBAQAAAAAAAAAAAAAAAQIDBAUG/8QAMREAAgIBAwIDBgYCAwAAAAAAAAECEQMSITEEQVFh8BMicYGR0TKhscHh8RRCBSMz/9oADAMBAAIRAxEAPwDuNKUoBSlKAUpSgFKUoBSlKAUpSgFKVS7RmgKqVRauhgCCCCJBGQQeCKroBSlWrmpVWVSwBedoJALRkx74zQF2lKUApSlAKUpQClKUApSlAKUpQClKUApSlAKUpQClDWp654ls6PZ5xYByYIUsBtEktHA4H5oTGLk6RtqVr+n9esX1DW7qNIBiRPq4kHIP0rOmgaadMqpUd13j7R2XCteUkzJX1BYx6iOM4jmse18TNC0/40be5VhOYxIzmotGqwZGrUX9CVVg9b0hu6e7bGS6MBkjJBjIIIz9ao0HiCxf/wAq6jn2DCeY4Oeaz6kz3g/Mh/w98SC5ZXT3WC6mzKG2cPtTEke4/wBqmM1yj4haf+E6ja1SFkL7S5RH/SRJYg7WDAfLgmPzW08feMtVpmtnTBfIdZ80jcCTkRHsB+ZPtIpdcnbPp/ayjLH/ALX8n3OhM1Re1r/N6ooFxWtrpt6BYIJYgbgdvtOQ3H5qMdQ6/e6wDpdJtAW2Gu3HlJbsVCk+gmRHOfpVHS+tWB1m2u4RasDTqVB2s4AX0lSQROOKOQh0ripXzT28P7Opiva8FJq5wHtKUoBSlKAUpSgFKUoBSlKAUpSgFKUoBSleTQHtW7tkMCGAIIggiQR7EHkVU9wASTAHJPFWNL1K1dkW7iOVMNtYGD7GDihNPk0XWPAGm1Db9rWnj5rZ25xDRxIgf3EQfUeNeodO3WL9o3Ru9N193yboJDdwQcFoj9q6vq9alpGe4wVFEkngCuW+NPiINQr6bTqGXJd22nciyWKq3b0zPOOBVJbbnodL7TL7slqj59vmRfoek09/Ws2qdjYH+tjuZpwHKkyADyD2BMTFTDWeCumeXCXVt3Lofyma4CGaOCWkRJHsa5t1Xp1y2ZW3cFoIh3uhRdzCDHIIDSuDyue1Y2ndDaeLhV9uQQCHGJA7o0xnjHI75p9mj0smPVUoTarajaW7nlb12AXg4Uy20pB9W0lhtYsuJB/5mXgr4qOpFrWYQmEut8ycx5mAWHA3QPrXPuo9de8w8xf8RUCtMrvAAALT8xgDMCcYxXmpW0FTYxub0UuD8ytOVnH0z3/aoTcTWeKGeKUlu/1+J2XruvGqs3tONreYhKSx2FhlTKniQPpXMDqrg0bWbnp/h7qsbZEus7lck9gG2iB/qn61b6D4gFptnqEsNvJgntnsexqrr/VANVcuAlWdYaQNrqV2E5ndIxxWk5KS1HP02GWKbx9uU/gVeEOvX9JrLQtsdl64gZR6gy7iCsdyJMcGt/8AEjpP8J1G3esejzQHgYG9TBKiNo/Sfrmeag+n1TIykETbPJ7bI2NHbgVMfHnVBqLllrjIXOjRgbYXN1mJK+okgY4mRn3rJP3WjonDTnjNd7TOz9O1a3bSXFMq6hgfcEfYVq+ka91v3bF9gW3FrJJUNcttJwo7KZX3xwKhXh/4mpb0CrC+dZKJt4XZIHKk5Ck/kTW8+JPTy+lXVWSVu2CGV1w2xsHtOJn9621bWjxP8dxnonsm6T/QmwNe1rOka5fIsS5c3EWGIILnbuJIjGATmtlNXONqnR7SlKEClKUApSlAKUpQClKUApSlAKs6otsbYAXg7QTALRiTBgTFXq8NAcH6/wBd6h/ENptTcdVDKLu07lVHj1QoEiCIB+lbQaIaLU2l0eqA8u2bmquhdyMs5BCzHEBScF8GTjrer0Nu4rK6KyuIYEAyPY1xnxT1exZuXdNprFnySAouANu3Ei42159Qnb6ZIGPtWTWnc9jBl/yP+tKvpXrwNd1f4h6zUq9t/LdGaQuxSBBwJ5ABgT2zmtXf1O+LluA5EG2gAtoIC4YMTMe47nmver9Ov6ZJvNaRiY8pXRrnf1EKTAj/AFEfSo5YWBgn3ODE5/l3/P0rJ6nyenCOJVo/Il/Q/HNxCiMd1i2uxrAC7LiQT8rSJLNk/b8YviPpWjug3NFc2nlrHywMyVDZwQSVzjiBzGbqMyiRB75A+sifyKouayZUncIP1I9jge8VaMnwzHJijqUlt+/y/c98xsHsBA+gz7juTNV3mYj0Nz2mPb34P5zVNq0WtCJ9M9sA9zmsCzfZXAM59/3mlWS5+zpPhm4t3e/LyOIOfrj3ms3V6xrlj1BSbbAlpBJRgQODMSQCDWrs6i22ADPfMZ7nHb8VcvWYVihwwImPzHPeIkjkVWLrk1nHXFSXYy9/oB4IxzjEGZ968u6gMqrG0qjiVAlmkMAZ+XKxjsP311l91o44MfYDJ7Z4FW7WqhliRtiff69+9TQeRSST7ko02tt27Ny2Vlm8plaJ2QSxHqzBVvf2qa9S8Q+f0WyrNc3C8EYlS3m7PUAGHBgrB91iubj1BrkzAJJmcAAT2zkcVIV6gj6fTWC7pbt3y5csu6ITIHJMlmkjvGeaiLGbGpOPjd/kTDxB4mNnU3Llq6bYtaZLVlPL+W44DqjySdwAY8RiMEVvegfERBobdzU79wdrTsFmHAkbhyNw4+xrG+GGnu37d/U6gqy37shdiwWU/P3gjj7zWi+LPRFTU22soxfUq+9VBMsIAaBMHOcfp+pra2lZ5ajinP2Mlv4/Bbr9Tr1q4GAIyCJB+lV1HfAG/wD+N0/mGT5Yj/tztn67YqRVojypx0ycfAUpShUUpSgFKUoBSlKAUpSgFYvUtcLNp7jAlbaliFBJIHsB3rJJqG/ErxI+lsKlsAtf3LJPyrEExHcHmRBiobpWaYsbyTUV3Id1D4r6m8D5K27VpyVDEbmH1bPpH1iMGDioHqpa5MIhJ5HC9pwfoCIqzrtW21Le4RalVEcLO/MSZ3MTBwJqw17dmYCnP0jvGZEf0/fmk2z6jDihiVRVMu67TpBAuG5dLcj/AC9o3RyNxJ9LSYjjNYGquMSNx/SPlAUCeIC4OPz71k/xAiF9I/1RxIIniYmPxWJqGKod0yYET2HuPpn/AMVKdkSio7lNuy05mOCN2e2Iz+30rMtJamQgBQY9/ufeOf51h2SxMK0iJJn2yAPv7UtFpAUbgYEmc/Qe/YCoaZEHFb0Z1q8W9SzE54P8jmTx96xrmnXcJXcOf+3giP3yK9zcYKoYnIMfsZ+lZOl6LqHYiCNpgTOQRmJ5xUqD7DJmhxIxL2mR/UBBYgcY/MfSP371iXH2ECTtPP4/r963uo8O3bcbgc+wmO57Y/NYJ6UAWBOfZgRGCSD7Zp+HkrayK8dFlXX/ADAJ34Zc88Ej8Hj696s6sA7WQcmIE8++axbltkeDx2z/AEq7oGIL+mQB7SAfYzjiatXcwWXU9DVfczdMxDFDBjI75OSB71uuurbLWhYJZfItlp9RF05cKSASJHJ9zFaW6QAD+tu55z/QD61sf/jzatLcZpZnZAmZA2hi2e0kDGM1TxOra4pskGi6vfupY0lsuiFoG2T5pZiWuFf1BePaBWf4o8QOb6Kl9L6WgFVzO5jbzvZomS5b0g9uYNanp/W0tOdQpJuIrJZSYVEKsCx2iNwJmAe8kzUi8LXdPqOo6dBZDWksKhxu33FUnzHB49THJ+hqy+JlkVPU47JNnRvAfWb2q03mXwgbcV9H0iZgkfaO1SWtS/UdLpUcbrVpUlmUFVjEn0jvEVEeofF22J8m0Wg4LnaGWD6gBnmMH3ra0uTw1hnnk3jjsdEmlc96J8Uv4m5atLYPmO4DesABeSRPJ5x9OTXQRUpp8GebBPC6mqPaUpUmIpSlAKUpQCtV1PxDZsb1a4guLbNwIWCkgTET7kEe9bWsDVdGs3Li3HtozqCAxE4Pb6/mhaOm/eIS3Xdf1IN/CKdNaVAd7jNx4DbUJHYgieINafR+DdRqp1HUHuhYgJMO2Pt6F7RE/auharxbpLTOr3kBtxv5O3O2DHee3tmoh498fgacfwjI4dX3vuhrYHpnbIYHMgx2HvVHXc9HFPK/dxR033r9zSa3wxpLaKFtogmJuMZY/XcYJ/FQXxBqrRY7CGVTO6MMfYSMif8AeqdVrvMtsXVmZoIfeWaIyMiNpPtx9a1+qdpCqgYlTjJC4mYntJOe4qkp3skehDp3jWuUm35mLdgCGgYkR7/+u3FYSWyBLElpGD7e37Vl9RsbdgA/mT/L+dNzBoB35gz3/nwP9qrexacfeprj9zIdGthdsAkySMkewA/V/St94X8H3dYHNtwDagAklTJ4OFPChvYyfvWss2Dfv2rawDcZVBMASzAAnjia6F8KtYbd7UaVjncSiwSAUlX/AO0QF55qcat7leqm4Rlo5VfQ2/R/AlvTWts73JlnKgE/T3gdqy7XRFDDcMCpT5AODVf/AMXIrupI+dlNyds1x6cnlnaAWg7Qe5jAPsJri2v6ZeYi7qTD3XIULbOfLIUsQoA2TMckxNdw1GlZeKxfMkR7VScNZvg6h4XaR88dQ6U0vw23mMSePSDBP5zAmKsWtRszkTgkcnH2/uan/wAR+kizdF1P/wCgG5dpImTJkYE+x71A9eu5RcGCpgjA9+Pfk/zrkknF6We1DTOPtoPf1Z7cclwZknjPec/QTP8AOspWdjbT5yN22OZaN5wMzGPvWL0x5U8yuRz/AEjv/wAVRYusrgKYIPI+nHfjHH8qp5HQ2qU/ElnUOlKLdizCq91t7OzwFIAEGeBBP/5rWdPfayMjC09td7Ek5cFmlAq4xtAHuORWx06XtYz3UPkWXQC45b0EoBOB74gcY55rUaRvYwSZ/PbtEGJ98GrT24K9P72ze/f5nTvAHhBdYzanUA3bZaVDjF1iJYsJyoY4mc+2RXSbnQrJtG0LVtUKlYVFEA+2PzXJPA3jL+FdLeoe55Qwq282w5xJEbs5MA88CpZrPi1aUsLdm44UqNxIQbjllzncBOPcVeDiked1eHqJ5tl8B0j4SW7Lhm1F19plIhCCIgyJ9Qzn+VT8VEOl/ErT3nRCro1xtomIGYWSDiTH71LwavGuxw9S82pe2u/M9pSlWOYUpSgFKUoBUC8e9V1NzUWdDpg1t7pDG76guwSGHp/SAc55gVPKi/i7runtBkbdcvuptKlkBr6hwTIAIZRgHt2qHwbYHU9lZxvq160l4qiveCXlPmXJhkHKOoMEbpG4EYPB7aS+N543An0gcgyBGD9eanXS/hbqHh33W0NzIaFueXB9ZGdrcQs8nOBWv8Y9M0uhJ2bmusGhXbd3BBaI2xOPfcax0N7n0C6rHH3FbZHLWlb0kxsEgmMdiSfbGKq1uqslmXTyoMlx6gD2nJnjMHnFa3W69nCM25gxJ8sAC2AICle5zPIiR3zVdu1tUBxBjPM/gg47TFQ6iti0G8srfb1uYemR2BwJdvQTIiO4n+lX9Nttt6ySTjdMy32/b9j9Kq1jBJYYePTkmJ4An6Afeas6XaqeY5EH6fuc5Jz27H6VTk0rS67r16+Rn9N1Hl7WVoZLqbgCd52kOMZG0MOfepd4I6s13rvmmB/EPcJAGNrKSB9OBn6VGui9TuJfVYVf8S0drAgTbMKXgT3Mn2J7muieGemrpvEV20ECr5UqASVUlEcxI/1bwOMftWkUceaS0ybW7i/odP8AKE1ft269FuqwK6Wz54s3dPNanUaEA1vaw9ZZkg1MZBka1ulk4wRMTkfY/TA/YVxjxj04rrbyEKu4hgIXgjEbYnvzB7nNd11aVyn4oaedVaKj1eS0x7bjG6MwM/t9KjMvds9D/jpVm0+JAtBqBbVhtIYjJ2/3iTFeYLoZIdmWRmRkZg8d/wAVUghp5MiZzAwT9/tzWMunzvbG4cck/wA8fn3rjTV2e1kTcPZr+jd6nWA2UsoRtJl4/wBRO8IvuAecZIA7VQNE2xTARG3Q7HBKAmBt5Oe475NUdGCrcF1827WdpUEOQMKN2Buxn7mMVuek+IbPn3L+sBusq7bNoKuwey5EAAHGOxJzE3fvPcyjeGOmCvzMjpunvakPca9at27ItTcyFVmG4KqIuXG3O0CCCZrH6fon1mrS0HBuXWBLgMJgmbnuQRDTjJNWNHqrLWCrIRcZ/wDNJJS3bUH0hFI3OSY4OM1K/BnVrWle41izc1OpNkMCqkqpMFkG0fLEEsYyI7zVaT2NZTnji334W2x1Lw/4bt6ayEhHfG59gBaPln7CB+J5rcTXP/DvjzUPYc3NPeu3izFAlplQL2BY8R+TkVn3+g9Q1SjztUunBAlLSk5mfUdwmR7YrdSVbHhTwS1N5ZJef2omU17WB0bR3LVoJdum84/WVCkjsIHtWfVjkap0hSlKEClKx9drFs22uNO1BJgEmPsMmgSvYp6jcdbTm0oe4FJVSYDHsMVGdA1rRs+o11y1b1GoJMmBtRQALanvA7gCZqwfHN3Vny9BYdmIO65dUqlskemYme+PtWO/gD+Jsh9fduPqijKGBG23JJEAYaP2zVeeDsjjWNVldX4c/wBGp8ReK7nUt1rRxat2DvbUve8rGVG3aZhvrPHY1Cuv6zSWV2WF/jLzL/iai5LL3BCrOSBkTMcialvVujG/q00NoONNpbam4oiCxlxuJMmZIxnJxAqMeINLo7RuLachrZ2lFmA8nOcniME1DTqzuwqFqCuuaX7mh6xZS3aWHW5ccDcRICgAQiqRAGZnHHArWaD1Ak4k7RPsY47n+lUXybjmZmfzPfv3+vsa8gm5AkKOccke/wBJ/NYvc9CC0bcljVWP8QHnuPfsIg1kLLWDwR+kEEH6x+57+9WQN1xs8DGJB75nirPS9QVJXseR3ziRU1sYqSU67OyQdK1YF+3cvzdUOhuKIJKCMY54GO/FdmvadE61pNQPl1OnZRMqAQPRE8sVMbecVxIWiGBUHP3JM8THc+/fiul6jxA2s0ejuKPO1mn1CSqSGgkgEz827assMA+1TB9inVYncWuKa+q2Ovivat2GJUEiCQJEzB7ie9XK3PnhWPrDC1kVa1Hy1K5DOU+NvHeo0mpRBZ22dw3M2TdHDbCDAwQR3kZ9qgnjjxKmq1CFAYVCu7iQSTj8mPrxXaeqaC3cdS6K5SdpYTG7BifcVw3xDpEsXLvkf4ltHO1jwCeQCBmCGj6D8mMtpHqdFok00qaW5rlujIgkyQOZn/TJ/vNa67qWdwpkTE+7H7Dkx/Ws21fKqIADHkREDtj+/wCVU3FUEbzDDIiJjODGVxHFci2Z6+VOUVpZlaa2Wi0CAiD1EmQvG9jtWfmgcE9gffaeHfCF/UMV06NcUHb5sbVifmk4WR2OY7dq1VhUVxLOqtElVkgHBESJMHjH2FdE8K+GtdftBdPd/htMGuS2022uh4G8qDLHaAJkDOCc1de8ZTl7Fcr58E36H4a6dbYWEtJduIm4uy+ZIJIy8bTDKRGOOOakFnTWNHaO1UtIiyYAHpUfuYGKjXS9XoujounuXR5rQbjbWyThS3OwQcAn3NaLqt9Op68rdv2rel05ZFi4A1yQGkTgzxIjGM1rdHkeylkk229PNvv8DpHS+p29TaW7aO5HEgxB9sg8GsuK1/Seo2Li7bFxHW2FHpMwCPTP3ArYA1c4pKm9j2lKUKilKUArwivaUBpfEXWn0qb1sXLw77I9PGW7/sDx2rSL8QtPeW4m5tPeG9VF5YhgCVYg/vBzU0Ncs8eeIbK6prB0Vu5eYbFuES7blwQAMxu4n+lQ3W519PjjlenTv439yMabxncspe8kXRcuEPdv3GVgTBgopt+ndIME8KIxzGerm69xnu7vNcAzHqYnicfTtit9pxZXTsr2rpuMGa2yxBKHIg5AXEnPJ9q0eu1D7ktO2VBGQMJkxzMScSeDWDto97GoQk9vu/gYFsbSx5YiQCMk9498Yx/OrWltFQRABMH7HMiAfr/cVWNOwHuD8xMe/cngCqdYDtJOWPMfpBnnsTP/AIqhtLZXXFmJoDtdgQAWPP0zj84rHTSQ7EEYHpP/AB+9bHp+dzDiCTIn8Gax9LqNzq4G0MADHv8A8f8AFWvdnLoTUU/ijY9J1LPbWySsMxIYqSwwx2jaCYZoEERMcCTUt+H/AFB7GrTy7b3WYIBbtnAX1KxcjPpmYIgGJjFQC45tuokiH+2O32OKkXSuu3NO4dG2XEad36+IIyPlIyaXumXUHOEoI+mlr2tTc8QW7WmW/fIthrYcqSJ+UMVUfqP0FZnT+oJftJdtmUuKGUxEg/euk+ZcWldGVWLqLvarl2+BVgXRk1ZIoyIePuopZ0jy217oKJHJJ5iPpNcX6r1MOti0i7PLQhzLQztkmP8AVEZHvHAFSL4jdZS9rbpVZFtRbB3EAMpy8RmCXT8zUCGr9YUAkR/Tv+Mj8Vjklqbo9zp4LDCOrl7mTcebhE8GfqABx7z70s297kBBz8y5JP0xPOO9YLpJwCTMknue55++a2miv3bbf4UqQMsCFMCCcjj7/Wsao7ITlN7ruZ76eFtbhZSCRJcliVkkXFGRJIWYxtjvNSbqfiPWMbS2Rf09uyAq7bb2wGgAhlXeSAMASTGYzUW6deu2bq3NqnaZ2ttKn6FeGEZqT3/iRqbxXzQfJIh7Vs+UrAyCpJkyVM8+3tNSpKqJyYpak6vnn7GwueCbWpRUs33vaxtrvc9XlbMhim5RuIwpBIye0QMi78INXtULcstOSWG11+hIDSD7AkVjdL8VaJLKXhbdNRbujall3LMABLXN67fVENtEmp3oPiVauYNjUKdoPyFuTCgcHJiDEVolFnFkydRj/BdeaXqjH0Pw+uWtLbFu8bWqTcS6lmRt0iGB5IXAMYOYqV9G0d23bC3rvnPyWgKOwgR2x3zms208qDBEjg8j71XWiVHlZM08n4vGxSlKkxFKUoBSlKAVC/E+qS3rbTtpiHK+Va1RYbUe5IUbTgwTkwTnE1NKiPxE8NXNXYQ2gGey+8LOxmEQQr/pP07/AIFQ+DfBWtKXDIt4t6FpdgTzQdTKhkLPdDXMM5CDKk5zEATioPqPDzLrjpyUFxRuZt3p7ZB5mD9/tXQdN4TvWraX2Vv4p1/xmZ97EzHM4JUD7cVEtZ4aGl1LPdLEbGvBjlgvDAns28gCOxqrgnuejh6lwuEXf38vIj3WLNu3dZLclA0HM7+J2kfLOB/7rWBFRAoySPUQcsST+yiI98/WtjqOkuHZbgIeAVQDcRJPzRwAsnvz9IGDqQFusbaDYCogAkMBAlpyNxE843cYrE9Tak93S9fUwrQbzByAVwPf6Y7wKps6TahwTHbke0n2/visjTaozsImWx7Bf9P7DHPaq1UK0ZAYkEdoMZjvgnk95qG2isIxlTT9MsrcF1QjEk5IJgTyPfmJ+0Vb/ichCMoxzPzRjE/0r0BFuHa04Izkgg/T6d6x+o6tpnkY98dj9s0S3KZZuMdV7/XYlGo69ev2lt3LruiEFFeDtMZKljuyJ7mus9P+J+jXToSzrtAXYVlsCP0+nOO457VwTS60kRO0NOewJg+3MfvWRZkGNwI5JJiPeImOP5VaMnFlMuDFnivDyO2aX4jW3teZc2oSzbUEzs/SSPcj8VFPGvj171lrNkQHgMTksCeAOw4zXPLesUg7TmRy0Y9uw/P2qrUXFBADN6wJ7ye2Bwef7NXeWXBjHocSlrT+B7rZK5nfPygfjOOCfwKwTpDI3+lgOOQPvtzWRc1okqImY4wRge8n2q4LgZoXvzGSDyNvvx7VlbSOuWOE5am/IpTTiYhpCyZDdo59h9qzbfTrzCEtOZkwAZIBz9TEzjJrB84q4End3gfKOcDGcTW/1HiC/dW06+n+Gb0MincGIgE7v1ED/wAUVdy7tKofOzD1/Srlgg3ke2zT8wIkfpAUj/p5+v0qlCzlRtDQJMQdsSSf+0Rk/TtUg8NE6/qFo37iMC53i5lWnaGUAYlh6RgdorvWj6VZtAi3at2weQqKoPbMDOKtGGo5ep6t9PUWt3v5HKPAHgfUeal8t5fk3VDKQ6lkyxKzyCCoHuCc12ELVtLykwGBI7AicYq7W0YqK2PF6jPPNLVIAV7SlWOcUpSgFKUoBSlKAV5Fe0oCllFc1+KvTrV4JsZTfRhb27guL07Q0g8lTAke+eD0Hqmne5ZdLb+W7KQrxO0nvXNbnws1b3w9zU22BMlyGZpBx6SIc8ZJHEcVDs6+l0KWuUqoq8S+DtPpdG1/c9u4LSALuG17wACkwASZyYgYJIrkgZwzKTgzyPmnmCeK6x8Q/DVqzaF27qL124TtRbmQwEekFQNpHMkyciuXXcnaFZgARAIBJ4Az7YMx2/NYT/FVHtdF/wCTm5WW+nsGuXWjA2qqg4gCPtmP5mrjWxG6Bn5jyccDj7e1ZPRrSHTggy29gw7j2/cVRqbHl/KSSNxEYPBnvnB/lTInRXpZxjOUX8jUfNcGACxgTEcRP2/917bsf4ex4mIE8DngzxmrwsnvAbaTMGAee3aMR71RorKlMzBaQo5EY/s1DexssbeTfuYq2DaYoSCG+UjGf7z7VdXREKMSIyIg9jM9x3q5qXDOyvKxlTx/f+9XEBUAE4MwQZEDgAczP9KhsRxpWl24/ksWnIEFFPtgfzHaPpV2xeYCGUz+waYjP99qofSQpO5j39p52xPBz3q7buBAATJwwMHv9G7wB2ozSLalTLJ1yrMKoZf58+0fT968dfMAKqAxBEx/P75++KzLnTFZYQCQcTMn94GcmsNy1oMAQdp9RHqjseJH0n6ii33RWez0zexTaY7YMGT8xBkRPHYzPOcD2qQ6C7oyLXntqNo3G6ihCJk7ChJ9jBJEjtWq0enW5GR7E+w/6h/v9q2x8Ms6KyXbU7SzI9xQSV27lEfMS2BntUrcrKKSXO/gSTp3WulaXUh7dnUvgHY+30Op3B1O71GQBEwM/aniL4tanUX2t6VjZswAML5gI3FiTmJOI9gPeo8/h5ntpcXAMLEcdjM5H9+9ZButo9QEuJb1Cbe6bAylRLGCDIAMMTgqavukc2jFKe+7Xi+yJr8I+ko7tqPNfzU9LWsBYIwxgy2Z5xI+k11cVBfhx1bQ7HTTBrRLBit1l3En0gKZlgI/G761Od1aQ4PK6yTlmbafzKqUpVjkFKUoBSlKAUpSgFKUoBXhFe0oCJfEbR2m0bPcVWZMWwxIG54WSFOY+YexUHtXHLfSP/qHUW7h80X1tBZgqGUwwgSS0kdhAPNdp+IV4robkWPP3Qu3kqWwHAAkw0cRzXOPh/0Rj1ErdRlKW9+wqEG4Rt3KwyATIjvBxFZSVyR7HST09PJ+D/LwNp1Hw4llEthUXaF37RAZwqqW/MVEOuaVXdLdoyylt2MYg8iY4iTAzzFdP1fTme429ZHH3Fe6zwtbfR3LShbYKGDHywd/3iRW04NqkcnT54wnqlycY0zDzU3bdpOSRkhoUg94iPtmO9UdU6Z/C6kpBCH1KF5j+sAz+3erliwDeEjeC4xJG4e3GP2rpHiPw4NXYRkO1h6lIzyIK/SeKwhHVFnr9VlWLPGXiciUC7uGA549p+naTRC6Eq5O9SMQMjHfvWzt9O23V8xYWRLf6TxnbgQw78RWZ1rSotwnO/5XByCIG0icCP7FQ/wloWs1J87mn88MTIIYrMAgg/3/ALVs7HU7QVA4N3SkbbhKqLlp2JyjATGJ7yJECsQJG5lQgISsHIkDEnAnk/jIqizpDfC2kKqd5jkElyMP2hYMGOWNUi6Ns8Xkj69bGfesWC7nTXv8IRCuGDHBJiR/0iJj5hW28I6jT2iFdAxddh3ZVlJLRDcSR7SSBV+3oen/AMLYv4s3Lbi3qbJDFnYD1DbOCYJ3EiI7RUs8NdG0F97raW4rB4YWmU77ZHJG/JXPbj3rWKalscWXLF4WpJuu/wDJEfFngfaFvaJWZHYK1pZLWycDb3ZTxHath8NNNpr5u29WtsyALZeFcMS4IEmZ+p+2Jg9A0HTDYeZiKjXj7wKrXBq7IcozA37dpAxj9VxQWGTABHvmrzhW6OTB1WuPspOr4Ztuh+EW0use2ii5o7yA7iZZHTEHsWJPPsPpUg1Xha03qCgNETAmPb7ZP71F/D2m6axW7ptS9k+YPQ12NxEiCjzIYH/iuhrUx2Ry9RKWu23fmqZy7q/hDTWrNy4wZTZUx5QhzJ45hsmc9q0HgrqN+/rbDC7dd0aChKmLP6judv3UCYBiK7LrOk2rqMroGVxDA9xXnTejWrCKtu2qhBAMCeAJJiSSAJPeolG3aNcfWacbjJWzNWvaUqxwClKUApSlAKUpQClKUApSlAU7a8FsTMZqulAWm04PIrzyAAQKvVhdX1LW7LsiszhTtVRuJY4XH3I5xFTYSt0cW6p4fXTaxNOf8S810NvWW2qzKVG0xvbDGJHIzXT+m9HCB1mV3GJ7CsHwH4Tv6U3LmpNt3vQ3drit+oFiMg4wDEipd5Yk4quP3Ts6zNrkop3XfxOS9UdLv8W1u3utWMutwBRvXcLirBnIUGeJJ96u6zwsNXp0uISkJKACZ4jIyRAMDvNYvxQe3ptUy2d6vqbf/wBgQNjAmVI3cNI5HEDvNTfwT1P+Ks7hZCWgAFPmBiSsCCoUFfv9qhNNtM6JasWOOaByrod3U3bT2bGkt6m2bkksrgbtvBO4bSQvzGI/IrH6f4SvXNRd05Hlai0N625EPwSu4GJKmQczPau1eEfC40Np03B91xnnbBgxAPvAFR74jdB2bNdZ9F6w6SwEjZMAtJgBZ5APOccVcNtzSHWJ5XGOyfD8/wCTmnWOuXNQgS+F81HaXCKlzOHRyOV7kVL/AIb+JtFY8wahUtahSYuBWi4jZhQsgHEbe/1qfdQ8P6fXaeWVGa6g23goDzHpYGJwTMfWoyPhgbVq3esNt1lq38sh7T3AQR/mDAkH955FQotOxLqcOTHoa0vy9cEx0XU9Pq13Wbivjscj7jkfkVnW9MACOQcEHgj61xnq3h3XabUpqEtLZa665tPIDvAIaTElyTtGM+wJrpXgnS6xLEaxgzfpHLqM/M3B7e/39tFNvY483TQhFTjJPy7lOu+HujvXfNa1Den5SUUbT2CwJPBNbXo/T7loXA9w3A1xmQH9FvAVBPtH862NKUczySkqbFKUqSgpSlAKUpQClKUApSlAKUpQClKUApSlAK8ivaUB5FIr2lAarrnhuxrAov29+0yDJUg/dSDWL4X8JJoPNFtiUuMGCkD0/Tdy35rf0qKNPaT06L28DyKt6jTrcRkYBlYEMDwQcEVdpUmZbs2gqhRwAAO+BjvzVyKUoC29oNyAYIORORwfvVcV7SgFKUoBSlKAUpSgFKUoBSlKAUpSgFKUoBSlKAUpSgFKUoBSlKAUpSgFKUoBSlKAUpSgFKUoBSlKAUpSgFKUoBSlKA/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604" name="AutoShape 4" descr="data:image/jpeg;base64,/9j/4AAQSkZJRgABAQAAAQABAAD/2wCEAAkGBhQREBUUExQVFBQTFhgZFxcYGBgYFxgYGx8YGBoZGR8XGyYfGBokGRoYHy8iIycpLCwsFyAxNTAqNSYrLCkBCQoKDgwOGg8PGiwkHyQsKSwsLSwsLCwtNC8sLC8sLDQqLCwvLCwsLCwsLCwsLCwsKSwsLCwsLCwsLCwsKSwsLP/AABEIAOEA4QMBIgACEQEDEQH/xAAcAAEAAQUBAQAAAAAAAAAAAAAABgIDBAUHAQj/xAA6EAACAQMDAgQFAgQFBAMBAAABAhEAAyEEEjEFQQYTIlEHMmFxgUKRFKGx8CMzUsHRYnLh8RUkkkP/xAAaAQEAAwEBAQAAAAAAAAAAAAAAAQIDBAUG/8QAMREAAgIBAwIDBgYCAwAAAAAAAAECEQMSITEEQVFh8BMicYGR0TKhscHh8RRCBSMz/9oADAMBAAIRAxEAPwDuNKUoBSlKAUpSgFKUoBSlKAUpSgFKVS7RmgKqVRauhgCCCCJBGQQeCKroBSlWrmpVWVSwBedoJALRkx74zQF2lKUApSlAKUpQClKUApSlAKUpQClKUApSlAKUpQClDWp654ls6PZ5xYByYIUsBtEktHA4H5oTGLk6RtqVr+n9esX1DW7qNIBiRPq4kHIP0rOmgaadMqpUd13j7R2XCteUkzJX1BYx6iOM4jmse18TNC0/40be5VhOYxIzmotGqwZGrUX9CVVg9b0hu6e7bGS6MBkjJBjIIIz9ao0HiCxf/wAq6jn2DCeY4Oeaz6kz3g/Mh/w98SC5ZXT3WC6mzKG2cPtTEke4/wBqmM1yj4haf+E6ja1SFkL7S5RH/SRJYg7WDAfLgmPzW08feMtVpmtnTBfIdZ80jcCTkRHsB+ZPtIpdcnbPp/ayjLH/ALX8n3OhM1Re1r/N6ooFxWtrpt6BYIJYgbgdvtOQ3H5qMdQ6/e6wDpdJtAW2Gu3HlJbsVCk+gmRHOfpVHS+tWB1m2u4RasDTqVB2s4AX0lSQROOKOQh0ripXzT28P7Opiva8FJq5wHtKUoBSlKAUpSgFKUoBSlKAUpSgFKUoBSleTQHtW7tkMCGAIIggiQR7EHkVU9wASTAHJPFWNL1K1dkW7iOVMNtYGD7GDihNPk0XWPAGm1Db9rWnj5rZ25xDRxIgf3EQfUeNeodO3WL9o3Ru9N193yboJDdwQcFoj9q6vq9alpGe4wVFEkngCuW+NPiINQr6bTqGXJd22nciyWKq3b0zPOOBVJbbnodL7TL7slqj59vmRfoek09/Ws2qdjYH+tjuZpwHKkyADyD2BMTFTDWeCumeXCXVt3Lofyma4CGaOCWkRJHsa5t1Xp1y2ZW3cFoIh3uhRdzCDHIIDSuDyue1Y2ndDaeLhV9uQQCHGJA7o0xnjHI75p9mj0smPVUoTarajaW7nlb12AXg4Uy20pB9W0lhtYsuJB/5mXgr4qOpFrWYQmEut8ycx5mAWHA3QPrXPuo9de8w8xf8RUCtMrvAAALT8xgDMCcYxXmpW0FTYxub0UuD8ytOVnH0z3/aoTcTWeKGeKUlu/1+J2XruvGqs3tONreYhKSx2FhlTKniQPpXMDqrg0bWbnp/h7qsbZEus7lck9gG2iB/qn61b6D4gFptnqEsNvJgntnsexqrr/VANVcuAlWdYaQNrqV2E5ndIxxWk5KS1HP02GWKbx9uU/gVeEOvX9JrLQtsdl64gZR6gy7iCsdyJMcGt/8AEjpP8J1G3esejzQHgYG9TBKiNo/Sfrmeag+n1TIykETbPJ7bI2NHbgVMfHnVBqLllrjIXOjRgbYXN1mJK+okgY4mRn3rJP3WjonDTnjNd7TOz9O1a3bSXFMq6hgfcEfYVq+ka91v3bF9gW3FrJJUNcttJwo7KZX3xwKhXh/4mpb0CrC+dZKJt4XZIHKk5Ck/kTW8+JPTy+lXVWSVu2CGV1w2xsHtOJn9621bWjxP8dxnonsm6T/QmwNe1rOka5fIsS5c3EWGIILnbuJIjGATmtlNXONqnR7SlKEClKUApSlAKUpQClKUApSlAKs6otsbYAXg7QTALRiTBgTFXq8NAcH6/wBd6h/ENptTcdVDKLu07lVHj1QoEiCIB+lbQaIaLU2l0eqA8u2bmquhdyMs5BCzHEBScF8GTjrer0Nu4rK6KyuIYEAyPY1xnxT1exZuXdNprFnySAouANu3Ei42159Qnb6ZIGPtWTWnc9jBl/yP+tKvpXrwNd1f4h6zUq9t/LdGaQuxSBBwJ5ABgT2zmtXf1O+LluA5EG2gAtoIC4YMTMe47nmver9Ov6ZJvNaRiY8pXRrnf1EKTAj/AFEfSo5YWBgn3ODE5/l3/P0rJ6nyenCOJVo/Il/Q/HNxCiMd1i2uxrAC7LiQT8rSJLNk/b8YviPpWjug3NFc2nlrHywMyVDZwQSVzjiBzGbqMyiRB75A+sifyKouayZUncIP1I9jge8VaMnwzHJijqUlt+/y/c98xsHsBA+gz7juTNV3mYj0Nz2mPb34P5zVNq0WtCJ9M9sA9zmsCzfZXAM59/3mlWS5+zpPhm4t3e/LyOIOfrj3ms3V6xrlj1BSbbAlpBJRgQODMSQCDWrs6i22ADPfMZ7nHb8VcvWYVihwwImPzHPeIkjkVWLrk1nHXFSXYy9/oB4IxzjEGZ968u6gMqrG0qjiVAlmkMAZ+XKxjsP311l91o44MfYDJ7Z4FW7WqhliRtiff69+9TQeRSST7ko02tt27Ny2Vlm8plaJ2QSxHqzBVvf2qa9S8Q+f0WyrNc3C8EYlS3m7PUAGHBgrB91iubj1BrkzAJJmcAAT2zkcVIV6gj6fTWC7pbt3y5csu6ITIHJMlmkjvGeaiLGbGpOPjd/kTDxB4mNnU3Llq6bYtaZLVlPL+W44DqjySdwAY8RiMEVvegfERBobdzU79wdrTsFmHAkbhyNw4+xrG+GGnu37d/U6gqy37shdiwWU/P3gjj7zWi+LPRFTU22soxfUq+9VBMsIAaBMHOcfp+pra2lZ5ajinP2Mlv4/Bbr9Tr1q4GAIyCJB+lV1HfAG/wD+N0/mGT5Yj/tztn67YqRVojypx0ycfAUpShUUpSgFKUoBSlKAUpSgFYvUtcLNp7jAlbaliFBJIHsB3rJJqG/ErxI+lsKlsAtf3LJPyrEExHcHmRBiobpWaYsbyTUV3Id1D4r6m8D5K27VpyVDEbmH1bPpH1iMGDioHqpa5MIhJ5HC9pwfoCIqzrtW21Le4RalVEcLO/MSZ3MTBwJqw17dmYCnP0jvGZEf0/fmk2z6jDihiVRVMu67TpBAuG5dLcj/AC9o3RyNxJ9LSYjjNYGquMSNx/SPlAUCeIC4OPz71k/xAiF9I/1RxIIniYmPxWJqGKod0yYET2HuPpn/AMVKdkSio7lNuy05mOCN2e2Iz+30rMtJamQgBQY9/ufeOf51h2SxMK0iJJn2yAPv7UtFpAUbgYEmc/Qe/YCoaZEHFb0Z1q8W9SzE54P8jmTx96xrmnXcJXcOf+3giP3yK9zcYKoYnIMfsZ+lZOl6LqHYiCNpgTOQRmJ5xUqD7DJmhxIxL2mR/UBBYgcY/MfSP371iXH2ECTtPP4/r963uo8O3bcbgc+wmO57Y/NYJ6UAWBOfZgRGCSD7Zp+HkrayK8dFlXX/ADAJ34Zc88Ej8Hj696s6sA7WQcmIE8++axbltkeDx2z/AEq7oGIL+mQB7SAfYzjiatXcwWXU9DVfczdMxDFDBjI75OSB71uuurbLWhYJZfItlp9RF05cKSASJHJ9zFaW6QAD+tu55z/QD61sf/jzatLcZpZnZAmZA2hi2e0kDGM1TxOra4pskGi6vfupY0lsuiFoG2T5pZiWuFf1BePaBWf4o8QOb6Kl9L6WgFVzO5jbzvZomS5b0g9uYNanp/W0tOdQpJuIrJZSYVEKsCx2iNwJmAe8kzUi8LXdPqOo6dBZDWksKhxu33FUnzHB49THJ+hqy+JlkVPU47JNnRvAfWb2q03mXwgbcV9H0iZgkfaO1SWtS/UdLpUcbrVpUlmUFVjEn0jvEVEeofF22J8m0Wg4LnaGWD6gBnmMH3ra0uTw1hnnk3jjsdEmlc96J8Uv4m5atLYPmO4DesABeSRPJ5x9OTXQRUpp8GebBPC6mqPaUpUmIpSlAKUpQCtV1PxDZsb1a4guLbNwIWCkgTET7kEe9bWsDVdGs3Li3HtozqCAxE4Pb6/mhaOm/eIS3Xdf1IN/CKdNaVAd7jNx4DbUJHYgieINafR+DdRqp1HUHuhYgJMO2Pt6F7RE/auharxbpLTOr3kBtxv5O3O2DHee3tmoh498fgacfwjI4dX3vuhrYHpnbIYHMgx2HvVHXc9HFPK/dxR033r9zSa3wxpLaKFtogmJuMZY/XcYJ/FQXxBqrRY7CGVTO6MMfYSMif8AeqdVrvMtsXVmZoIfeWaIyMiNpPtx9a1+qdpCqgYlTjJC4mYntJOe4qkp3skehDp3jWuUm35mLdgCGgYkR7/+u3FYSWyBLElpGD7e37Vl9RsbdgA/mT/L+dNzBoB35gz3/nwP9qrexacfeprj9zIdGthdsAkySMkewA/V/St94X8H3dYHNtwDagAklTJ4OFPChvYyfvWss2Dfv2rawDcZVBMASzAAnjia6F8KtYbd7UaVjncSiwSAUlX/AO0QF55qcat7leqm4Rlo5VfQ2/R/AlvTWts73JlnKgE/T3gdqy7XRFDDcMCpT5AODVf/AMXIrupI+dlNyds1x6cnlnaAWg7Qe5jAPsJri2v6ZeYi7qTD3XIULbOfLIUsQoA2TMckxNdw1GlZeKxfMkR7VScNZvg6h4XaR88dQ6U0vw23mMSePSDBP5zAmKsWtRszkTgkcnH2/uan/wAR+kizdF1P/wCgG5dpImTJkYE+x71A9eu5RcGCpgjA9+Pfk/zrkknF6We1DTOPtoPf1Z7cclwZknjPec/QTP8AOspWdjbT5yN22OZaN5wMzGPvWL0x5U8yuRz/AEjv/wAVRYusrgKYIPI+nHfjHH8qp5HQ2qU/ElnUOlKLdizCq91t7OzwFIAEGeBBP/5rWdPfayMjC09td7Ek5cFmlAq4xtAHuORWx06XtYz3UPkWXQC45b0EoBOB74gcY55rUaRvYwSZ/PbtEGJ98GrT24K9P72ze/f5nTvAHhBdYzanUA3bZaVDjF1iJYsJyoY4mc+2RXSbnQrJtG0LVtUKlYVFEA+2PzXJPA3jL+FdLeoe55Qwq282w5xJEbs5MA88CpZrPi1aUsLdm44UqNxIQbjllzncBOPcVeDiked1eHqJ5tl8B0j4SW7Lhm1F19plIhCCIgyJ9Qzn+VT8VEOl/ErT3nRCro1xtomIGYWSDiTH71LwavGuxw9S82pe2u/M9pSlWOYUpSgFKUoBUC8e9V1NzUWdDpg1t7pDG76guwSGHp/SAc55gVPKi/i7runtBkbdcvuptKlkBr6hwTIAIZRgHt2qHwbYHU9lZxvq160l4qiveCXlPmXJhkHKOoMEbpG4EYPB7aS+N543An0gcgyBGD9eanXS/hbqHh33W0NzIaFueXB9ZGdrcQs8nOBWv8Y9M0uhJ2bmusGhXbd3BBaI2xOPfcax0N7n0C6rHH3FbZHLWlb0kxsEgmMdiSfbGKq1uqslmXTyoMlx6gD2nJnjMHnFa3W69nCM25gxJ8sAC2AICle5zPIiR3zVdu1tUBxBjPM/gg47TFQ6iti0G8srfb1uYemR2BwJdvQTIiO4n+lX9Nttt6ySTjdMy32/b9j9Kq1jBJYYePTkmJ4An6Afeas6XaqeY5EH6fuc5Jz27H6VTk0rS67r16+Rn9N1Hl7WVoZLqbgCd52kOMZG0MOfepd4I6s13rvmmB/EPcJAGNrKSB9OBn6VGui9TuJfVYVf8S0drAgTbMKXgT3Mn2J7muieGemrpvEV20ECr5UqASVUlEcxI/1bwOMftWkUceaS0ybW7i/odP8AKE1ft269FuqwK6Wz54s3dPNanUaEA1vaw9ZZkg1MZBka1ulk4wRMTkfY/TA/YVxjxj04rrbyEKu4hgIXgjEbYnvzB7nNd11aVyn4oaedVaKj1eS0x7bjG6MwM/t9KjMvds9D/jpVm0+JAtBqBbVhtIYjJ2/3iTFeYLoZIdmWRmRkZg8d/wAVUghp5MiZzAwT9/tzWMunzvbG4cck/wA8fn3rjTV2e1kTcPZr+jd6nWA2UsoRtJl4/wBRO8IvuAecZIA7VQNE2xTARG3Q7HBKAmBt5Oe475NUdGCrcF1827WdpUEOQMKN2Buxn7mMVuek+IbPn3L+sBusq7bNoKuwey5EAAHGOxJzE3fvPcyjeGOmCvzMjpunvakPca9at27ItTcyFVmG4KqIuXG3O0CCCZrH6fon1mrS0HBuXWBLgMJgmbnuQRDTjJNWNHqrLWCrIRcZ/wDNJJS3bUH0hFI3OSY4OM1K/BnVrWle41izc1OpNkMCqkqpMFkG0fLEEsYyI7zVaT2NZTnji334W2x1Lw/4bt6ayEhHfG59gBaPln7CB+J5rcTXP/DvjzUPYc3NPeu3izFAlplQL2BY8R+TkVn3+g9Q1SjztUunBAlLSk5mfUdwmR7YrdSVbHhTwS1N5ZJef2omU17WB0bR3LVoJdum84/WVCkjsIHtWfVjkap0hSlKEClKx9drFs22uNO1BJgEmPsMmgSvYp6jcdbTm0oe4FJVSYDHsMVGdA1rRs+o11y1b1GoJMmBtRQALanvA7gCZqwfHN3Vny9BYdmIO65dUqlskemYme+PtWO/gD+Jsh9fduPqijKGBG23JJEAYaP2zVeeDsjjWNVldX4c/wBGp8ReK7nUt1rRxat2DvbUve8rGVG3aZhvrPHY1Cuv6zSWV2WF/jLzL/iai5LL3BCrOSBkTMcialvVujG/q00NoONNpbam4oiCxlxuJMmZIxnJxAqMeINLo7RuLachrZ2lFmA8nOcniME1DTqzuwqFqCuuaX7mh6xZS3aWHW5ccDcRICgAQiqRAGZnHHArWaD1Ak4k7RPsY47n+lUXybjmZmfzPfv3+vsa8gm5AkKOccke/wBJ/NYvc9CC0bcljVWP8QHnuPfsIg1kLLWDwR+kEEH6x+57+9WQN1xs8DGJB75nirPS9QVJXseR3ziRU1sYqSU67OyQdK1YF+3cvzdUOhuKIJKCMY54GO/FdmvadE61pNQPl1OnZRMqAQPRE8sVMbecVxIWiGBUHP3JM8THc+/fiul6jxA2s0ejuKPO1mn1CSqSGgkgEz827assMA+1TB9inVYncWuKa+q2Ovivat2GJUEiCQJEzB7ie9XK3PnhWPrDC1kVa1Hy1K5DOU+NvHeo0mpRBZ22dw3M2TdHDbCDAwQR3kZ9qgnjjxKmq1CFAYVCu7iQSTj8mPrxXaeqaC3cdS6K5SdpYTG7BifcVw3xDpEsXLvkf4ltHO1jwCeQCBmCGj6D8mMtpHqdFok00qaW5rlujIgkyQOZn/TJ/vNa67qWdwpkTE+7H7Dkx/Ws21fKqIADHkREDtj+/wCVU3FUEbzDDIiJjODGVxHFci2Z6+VOUVpZlaa2Wi0CAiD1EmQvG9jtWfmgcE9gffaeHfCF/UMV06NcUHb5sbVifmk4WR2OY7dq1VhUVxLOqtElVkgHBESJMHjH2FdE8K+GtdftBdPd/htMGuS2022uh4G8qDLHaAJkDOCc1de8ZTl7Fcr58E36H4a6dbYWEtJduIm4uy+ZIJIy8bTDKRGOOOakFnTWNHaO1UtIiyYAHpUfuYGKjXS9XoujounuXR5rQbjbWyThS3OwQcAn3NaLqt9Op68rdv2rel05ZFi4A1yQGkTgzxIjGM1rdHkeylkk229PNvv8DpHS+p29TaW7aO5HEgxB9sg8GsuK1/Seo2Li7bFxHW2FHpMwCPTP3ArYA1c4pKm9j2lKUKilKUArwivaUBpfEXWn0qb1sXLw77I9PGW7/sDx2rSL8QtPeW4m5tPeG9VF5YhgCVYg/vBzU0Ncs8eeIbK6prB0Vu5eYbFuES7blwQAMxu4n+lQ3W519PjjlenTv439yMabxncspe8kXRcuEPdv3GVgTBgopt+ndIME8KIxzGerm69xnu7vNcAzHqYnicfTtit9pxZXTsr2rpuMGa2yxBKHIg5AXEnPJ9q0eu1D7ktO2VBGQMJkxzMScSeDWDto97GoQk9vu/gYFsbSx5YiQCMk9498Yx/OrWltFQRABMH7HMiAfr/cVWNOwHuD8xMe/cngCqdYDtJOWPMfpBnnsTP/AIqhtLZXXFmJoDtdgQAWPP0zj84rHTSQ7EEYHpP/AB+9bHp+dzDiCTIn8Gax9LqNzq4G0MADHv8A8f8AFWvdnLoTUU/ijY9J1LPbWySsMxIYqSwwx2jaCYZoEERMcCTUt+H/AFB7GrTy7b3WYIBbtnAX1KxcjPpmYIgGJjFQC45tuokiH+2O32OKkXSuu3NO4dG2XEad36+IIyPlIyaXumXUHOEoI+mlr2tTc8QW7WmW/fIthrYcqSJ+UMVUfqP0FZnT+oJftJdtmUuKGUxEg/euk+ZcWldGVWLqLvarl2+BVgXRk1ZIoyIePuopZ0jy217oKJHJJ5iPpNcX6r1MOti0i7PLQhzLQztkmP8AVEZHvHAFSL4jdZS9rbpVZFtRbB3EAMpy8RmCXT8zUCGr9YUAkR/Tv+Mj8Vjklqbo9zp4LDCOrl7mTcebhE8GfqABx7z70s297kBBz8y5JP0xPOO9YLpJwCTMknue55++a2miv3bbf4UqQMsCFMCCcjj7/Wsao7ITlN7ruZ76eFtbhZSCRJcliVkkXFGRJIWYxtjvNSbqfiPWMbS2Rf09uyAq7bb2wGgAhlXeSAMASTGYzUW6deu2bq3NqnaZ2ttKn6FeGEZqT3/iRqbxXzQfJIh7Vs+UrAyCpJkyVM8+3tNSpKqJyYpak6vnn7GwueCbWpRUs33vaxtrvc9XlbMhim5RuIwpBIye0QMi78INXtULcstOSWG11+hIDSD7AkVjdL8VaJLKXhbdNRbujall3LMABLXN67fVENtEmp3oPiVauYNjUKdoPyFuTCgcHJiDEVolFnFkydRj/BdeaXqjH0Pw+uWtLbFu8bWqTcS6lmRt0iGB5IXAMYOYqV9G0d23bC3rvnPyWgKOwgR2x3zms208qDBEjg8j71XWiVHlZM08n4vGxSlKkxFKUoBSlKAVC/E+qS3rbTtpiHK+Va1RYbUe5IUbTgwTkwTnE1NKiPxE8NXNXYQ2gGey+8LOxmEQQr/pP07/AIFQ+DfBWtKXDIt4t6FpdgTzQdTKhkLPdDXMM5CDKk5zEATioPqPDzLrjpyUFxRuZt3p7ZB5mD9/tXQdN4TvWraX2Vv4p1/xmZ97EzHM4JUD7cVEtZ4aGl1LPdLEbGvBjlgvDAns28gCOxqrgnuejh6lwuEXf38vIj3WLNu3dZLclA0HM7+J2kfLOB/7rWBFRAoySPUQcsST+yiI98/WtjqOkuHZbgIeAVQDcRJPzRwAsnvz9IGDqQFusbaDYCogAkMBAlpyNxE843cYrE9Tak93S9fUwrQbzByAVwPf6Y7wKps6TahwTHbke0n2/visjTaozsImWx7Bf9P7DHPaq1UK0ZAYkEdoMZjvgnk95qG2isIxlTT9MsrcF1QjEk5IJgTyPfmJ+0Vb/ichCMoxzPzRjE/0r0BFuHa04Izkgg/T6d6x+o6tpnkY98dj9s0S3KZZuMdV7/XYlGo69ev2lt3LruiEFFeDtMZKljuyJ7mus9P+J+jXToSzrtAXYVlsCP0+nOO457VwTS60kRO0NOewJg+3MfvWRZkGNwI5JJiPeImOP5VaMnFlMuDFnivDyO2aX4jW3teZc2oSzbUEzs/SSPcj8VFPGvj171lrNkQHgMTksCeAOw4zXPLesUg7TmRy0Y9uw/P2qrUXFBADN6wJ7ye2Bwef7NXeWXBjHocSlrT+B7rZK5nfPygfjOOCfwKwTpDI3+lgOOQPvtzWRc1okqImY4wRge8n2q4LgZoXvzGSDyNvvx7VlbSOuWOE5am/IpTTiYhpCyZDdo59h9qzbfTrzCEtOZkwAZIBz9TEzjJrB84q4End3gfKOcDGcTW/1HiC/dW06+n+Gb0MincGIgE7v1ED/wAUVdy7tKofOzD1/Srlgg3ke2zT8wIkfpAUj/p5+v0qlCzlRtDQJMQdsSSf+0Rk/TtUg8NE6/qFo37iMC53i5lWnaGUAYlh6RgdorvWj6VZtAi3at2weQqKoPbMDOKtGGo5ep6t9PUWt3v5HKPAHgfUeal8t5fk3VDKQ6lkyxKzyCCoHuCc12ELVtLykwGBI7AicYq7W0YqK2PF6jPPNLVIAV7SlWOcUpSgFKUoBSlKAV5Fe0oCllFc1+KvTrV4JsZTfRhb27guL07Q0g8lTAke+eD0Hqmne5ZdLb+W7KQrxO0nvXNbnws1b3w9zU22BMlyGZpBx6SIc8ZJHEcVDs6+l0KWuUqoq8S+DtPpdG1/c9u4LSALuG17wACkwASZyYgYJIrkgZwzKTgzyPmnmCeK6x8Q/DVqzaF27qL124TtRbmQwEekFQNpHMkyciuXXcnaFZgARAIBJ4Az7YMx2/NYT/FVHtdF/wCTm5WW+nsGuXWjA2qqg4gCPtmP5mrjWxG6Bn5jyccDj7e1ZPRrSHTggy29gw7j2/cVRqbHl/KSSNxEYPBnvnB/lTInRXpZxjOUX8jUfNcGACxgTEcRP2/917bsf4ex4mIE8DngzxmrwsnvAbaTMGAee3aMR71RorKlMzBaQo5EY/s1DexssbeTfuYq2DaYoSCG+UjGf7z7VdXREKMSIyIg9jM9x3q5qXDOyvKxlTx/f+9XEBUAE4MwQZEDgAczP9KhsRxpWl24/ksWnIEFFPtgfzHaPpV2xeYCGUz+waYjP99qofSQpO5j39p52xPBz3q7buBAATJwwMHv9G7wB2ozSLalTLJ1yrMKoZf58+0fT968dfMAKqAxBEx/P75++KzLnTFZYQCQcTMn94GcmsNy1oMAQdp9RHqjseJH0n6ii33RWez0zexTaY7YMGT8xBkRPHYzPOcD2qQ6C7oyLXntqNo3G6ihCJk7ChJ9jBJEjtWq0enW5GR7E+w/6h/v9q2x8Ms6KyXbU7SzI9xQSV27lEfMS2BntUrcrKKSXO/gSTp3WulaXUh7dnUvgHY+30Op3B1O71GQBEwM/aniL4tanUX2t6VjZswAML5gI3FiTmJOI9gPeo8/h5ntpcXAMLEcdjM5H9+9ZButo9QEuJb1Cbe6bAylRLGCDIAMMTgqavukc2jFKe+7Xi+yJr8I+ko7tqPNfzU9LWsBYIwxgy2Z5xI+k11cVBfhx1bQ7HTTBrRLBit1l3En0gKZlgI/G761Od1aQ4PK6yTlmbafzKqUpVjkFKUoBSlKAUpSgFKUoBXhFe0oCJfEbR2m0bPcVWZMWwxIG54WSFOY+YexUHtXHLfSP/qHUW7h80X1tBZgqGUwwgSS0kdhAPNdp+IV4robkWPP3Qu3kqWwHAAkw0cRzXOPh/0Rj1ErdRlKW9+wqEG4Rt3KwyATIjvBxFZSVyR7HST09PJ+D/LwNp1Hw4llEthUXaF37RAZwqqW/MVEOuaVXdLdoyylt2MYg8iY4iTAzzFdP1fTme429ZHH3Fe6zwtbfR3LShbYKGDHywd/3iRW04NqkcnT54wnqlycY0zDzU3bdpOSRkhoUg94iPtmO9UdU6Z/C6kpBCH1KF5j+sAz+3erliwDeEjeC4xJG4e3GP2rpHiPw4NXYRkO1h6lIzyIK/SeKwhHVFnr9VlWLPGXiciUC7uGA549p+naTRC6Eq5O9SMQMjHfvWzt9O23V8xYWRLf6TxnbgQw78RWZ1rSotwnO/5XByCIG0icCP7FQ/wloWs1J87mn88MTIIYrMAgg/3/ALVs7HU7QVA4N3SkbbhKqLlp2JyjATGJ7yJECsQJG5lQgISsHIkDEnAnk/jIqizpDfC2kKqd5jkElyMP2hYMGOWNUi6Ns8Xkj69bGfesWC7nTXv8IRCuGDHBJiR/0iJj5hW28I6jT2iFdAxddh3ZVlJLRDcSR7SSBV+3oen/AMLYv4s3Lbi3qbJDFnYD1DbOCYJ3EiI7RUs8NdG0F97raW4rB4YWmU77ZHJG/JXPbj3rWKalscWXLF4WpJuu/wDJEfFngfaFvaJWZHYK1pZLWycDb3ZTxHath8NNNpr5u29WtsyALZeFcMS4IEmZ+p+2Jg9A0HTDYeZiKjXj7wKrXBq7IcozA37dpAxj9VxQWGTABHvmrzhW6OTB1WuPspOr4Ztuh+EW0use2ii5o7yA7iZZHTEHsWJPPsPpUg1Xha03qCgNETAmPb7ZP71F/D2m6axW7ptS9k+YPQ12NxEiCjzIYH/iuhrUx2Ry9RKWu23fmqZy7q/hDTWrNy4wZTZUx5QhzJ45hsmc9q0HgrqN+/rbDC7dd0aChKmLP6judv3UCYBiK7LrOk2rqMroGVxDA9xXnTejWrCKtu2qhBAMCeAJJiSSAJPeolG3aNcfWacbjJWzNWvaUqxwClKUApSlAKUpQClKUApSlAU7a8FsTMZqulAWm04PIrzyAAQKvVhdX1LW7LsiszhTtVRuJY4XH3I5xFTYSt0cW6p4fXTaxNOf8S810NvWW2qzKVG0xvbDGJHIzXT+m9HCB1mV3GJ7CsHwH4Tv6U3LmpNt3vQ3drit+oFiMg4wDEipd5Yk4quP3Ts6zNrkop3XfxOS9UdLv8W1u3utWMutwBRvXcLirBnIUGeJJ96u6zwsNXp0uISkJKACZ4jIyRAMDvNYvxQe3ptUy2d6vqbf/wBgQNjAmVI3cNI5HEDvNTfwT1P+Ks7hZCWgAFPmBiSsCCoUFfv9qhNNtM6JasWOOaByrod3U3bT2bGkt6m2bkksrgbtvBO4bSQvzGI/IrH6f4SvXNRd05Hlai0N625EPwSu4GJKmQczPau1eEfC40Np03B91xnnbBgxAPvAFR74jdB2bNdZ9F6w6SwEjZMAtJgBZ5APOccVcNtzSHWJ5XGOyfD8/wCTmnWOuXNQgS+F81HaXCKlzOHRyOV7kVL/AIb+JtFY8wahUtahSYuBWi4jZhQsgHEbe/1qfdQ8P6fXaeWVGa6g23goDzHpYGJwTMfWoyPhgbVq3esNt1lq38sh7T3AQR/mDAkH955FQotOxLqcOTHoa0vy9cEx0XU9Pq13Wbivjscj7jkfkVnW9MACOQcEHgj61xnq3h3XabUpqEtLZa665tPIDvAIaTElyTtGM+wJrpXgnS6xLEaxgzfpHLqM/M3B7e/39tFNvY483TQhFTjJPy7lOu+HujvXfNa1Den5SUUbT2CwJPBNbXo/T7loXA9w3A1xmQH9FvAVBPtH862NKUczySkqbFKUqSgpSlAKUpQClKUApSlAKUpQClKUApSlAK8ivaUB5FIr2lAarrnhuxrAov29+0yDJUg/dSDWL4X8JJoPNFtiUuMGCkD0/Tdy35rf0qKNPaT06L28DyKt6jTrcRkYBlYEMDwQcEVdpUmZbs2gqhRwAAO+BjvzVyKUoC29oNyAYIORORwfvVcV7SgFKUoBSlKAUpSgFKUoBSlKAUpSgFKUoBSlKAUpSgFKUoBSlKAUpSgFKUoBSlKAUpSgFKUoBSlKAUpSgFKUoBSlKA/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5606" name="Picture 6" descr="https://images.hayneedle.com/mgen/digimarc.ms?img=master:MELR094.jpg&amp;h=400&amp;w=4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3716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Hem(a), hem(o), hemat(o)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Hem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HEM with BLOOD all over it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blood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Hydr(o)-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Hydrant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HYDRANT with WATER gushing out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2770" name="Picture 2" descr="https://encrypted-tbn1.google.com/images?q=tbn:ANd9GcSWf8xzKJ6sMJ0BoKtA8Boolfcl4QoglKyBYJCZkc7A71LrQqSe-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28800"/>
            <a:ext cx="4378045" cy="2876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High purr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cat HIGH-PURRING ABOVE a MORE THAN NORMAL EXCESSIVE amount of noise</a:t>
            </a:r>
          </a:p>
          <a:p>
            <a:r>
              <a:rPr lang="en-US" dirty="0" smtClean="0"/>
              <a:t>Meaning </a:t>
            </a:r>
          </a:p>
          <a:p>
            <a:pPr lvl="1"/>
            <a:r>
              <a:rPr lang="en-US" dirty="0" smtClean="0"/>
              <a:t>Above, excessive,  more than normal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9698" name="Picture 2" descr="https://encrypted-tbn2.google.com/images?q=tbn:ANd9GcQvpX4YKQF0NGjsx5jc7Fl9Q9TqGM6GAdY91X4CrB8TppWa5h3U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752600"/>
            <a:ext cx="3971925" cy="3971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Hippo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deficient HIPPO UNDER, BENEATH the water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Under, beneath, deficient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22" name="Picture 2" descr="https://encrypted-tbn3.google.com/images?q=tbn:ANd9GcT8QZgEY6N6yRfTOwyA93YFrD58u9yTbj9_ykm269v6koA_bSH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209800"/>
            <a:ext cx="4495800" cy="30190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Composition &amp; Formation of 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45% of blood volume</a:t>
            </a:r>
          </a:p>
          <a:p>
            <a:pPr lvl="1"/>
            <a:r>
              <a:rPr lang="en-US" dirty="0" smtClean="0"/>
              <a:t>Erythrocytes (red blood cell)</a:t>
            </a:r>
          </a:p>
          <a:p>
            <a:pPr lvl="1"/>
            <a:r>
              <a:rPr lang="en-US" dirty="0" smtClean="0"/>
              <a:t>Leukocytes (white blood cell)</a:t>
            </a:r>
          </a:p>
          <a:p>
            <a:pPr lvl="1"/>
            <a:r>
              <a:rPr lang="en-US" dirty="0" smtClean="0"/>
              <a:t>Platelets</a:t>
            </a:r>
          </a:p>
          <a:p>
            <a:pPr lvl="2"/>
            <a:r>
              <a:rPr lang="en-US" dirty="0" smtClean="0"/>
              <a:t>Or thrombocytes (clotting cells)</a:t>
            </a:r>
          </a:p>
          <a:p>
            <a:r>
              <a:rPr lang="en-US" dirty="0" smtClean="0"/>
              <a:t>55% of blood volume</a:t>
            </a:r>
          </a:p>
          <a:p>
            <a:pPr lvl="1"/>
            <a:r>
              <a:rPr lang="en-US" dirty="0" smtClean="0"/>
              <a:t>Plasma</a:t>
            </a:r>
          </a:p>
          <a:p>
            <a:pPr lvl="2"/>
            <a:r>
              <a:rPr lang="en-US" dirty="0" smtClean="0"/>
              <a:t>Solution of water, proteins, sugar, salts, hormones &amp; vitamins</a:t>
            </a:r>
            <a:endParaRPr lang="en-US" dirty="0"/>
          </a:p>
        </p:txBody>
      </p:sp>
      <p:pic>
        <p:nvPicPr>
          <p:cNvPr id="5122" name="Picture 2" descr="http://updates.clltopics.org/wp-content/uploads/2009/10/CBC-blood-composition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4175" y="0"/>
            <a:ext cx="2409825" cy="3695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Introduce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man being INTRODUCED to the man WITHIN the other man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Within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4034" name="Picture 2" descr="https://encrypted-tbn0.google.com/images?q=tbn:ANd9GcSlxc-xrvPtxsCETC18av2YK4Lzjb4PNZLBkzAyc-6nABH-i2K4k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286000"/>
            <a:ext cx="3438525" cy="3438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Interpreter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INTERpreter. It is a BEE in TWEED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between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5058" name="Picture 2" descr="https://encrypted-tbn3.google.com/images?q=tbn:ANd9GcRKhvkbx0odmY4NjO2BN2cNOnQuyl0PS37SdwG0Vt3Bugy639WQ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905000"/>
            <a:ext cx="3997325" cy="3909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Leuk(o)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Look (magazine)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LOOK magazine which is all WHITE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white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8914" name="Picture 2" descr="https://encrypted-tbn1.google.com/images?q=tbn:ANd9GcSeq73gZVgwSKnc0ynFGPkL6SZ4YV9p8jYBZSpm7Bl3FTDB84eN4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447800"/>
            <a:ext cx="3363809" cy="46318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License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LICENSE LOOSENING &amp; being destroyed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Loosening, destruction, set free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6626" name="Picture 2" descr="https://encrypted-tbn1.google.com/images?q=tbn:ANd9GcRDw_tiU3-LF28_Hq1scffGSdW6Ly3_z0OYD_hbjqAMJ3Uysq5nxA"/>
          <p:cNvPicPr>
            <a:picLocks noChangeAspect="1" noChangeArrowheads="1"/>
          </p:cNvPicPr>
          <p:nvPr/>
        </p:nvPicPr>
        <p:blipFill>
          <a:blip r:embed="rId2" cstate="print"/>
          <a:srcRect b="33333"/>
          <a:stretch>
            <a:fillRect/>
          </a:stretch>
        </p:blipFill>
        <p:spPr bwMode="auto">
          <a:xfrm>
            <a:off x="4495800" y="2438400"/>
            <a:ext cx="4271963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Macr(o), Megal(o)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My crow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MY CROW as the most ENLARGED crow in the world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enlarged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4818" name="Picture 2" descr="https://encrypted-tbn0.google.com/images?q=tbn:ANd9GcRWMIDoTezII1Vb2VOw6lITaQhRIVkIA8Ylm0YcN0tVFWYxf_W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133600"/>
            <a:ext cx="4465817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Melan-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Melon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MELON with the BLACK seeds inside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black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6866" name="Picture 2" descr="https://encrypted-tbn1.google.com/images?q=tbn:ANd9GcQpWf-3jSpikhqlud-DIpKdmlCoF8NWCUC-k8z3oeickkagcCbz2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057400"/>
            <a:ext cx="4336164" cy="2885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Microphone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MICRophone so SMALL it’s the size of a thumb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small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7106" name="Picture 2" descr="https://encrypted-tbn0.google.com/images?q=tbn:ANd9GcQtU96phZ16pK4wWb0U8DKkINh4D_CHECs6jWVloMDbLAdpi9DT"/>
          <p:cNvPicPr>
            <a:picLocks noChangeAspect="1" noChangeArrowheads="1"/>
          </p:cNvPicPr>
          <p:nvPr/>
        </p:nvPicPr>
        <p:blipFill>
          <a:blip r:embed="rId2" cstate="print"/>
          <a:srcRect b="6780"/>
          <a:stretch>
            <a:fillRect/>
          </a:stretch>
        </p:blipFill>
        <p:spPr bwMode="auto">
          <a:xfrm>
            <a:off x="4495800" y="1600200"/>
            <a:ext cx="4205121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Void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VOIDed checks with look ALIKE, RESMEBLING each other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Like, resembling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1746" name="Picture 2" descr="https://encrypted-tbn2.google.com/images?q=tbn:ANd9GcTiBHHHkgiuagw3ONfwdpRC785AWMO2EbZxqPmOOZz1aVVWUTazW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80725">
            <a:off x="4770219" y="1932490"/>
            <a:ext cx="3302668" cy="1543050"/>
          </a:xfrm>
          <a:prstGeom prst="rect">
            <a:avLst/>
          </a:prstGeom>
          <a:noFill/>
        </p:spPr>
      </p:pic>
      <p:pic>
        <p:nvPicPr>
          <p:cNvPr id="31748" name="Picture 4" descr="https://encrypted-tbn2.google.com/images?q=tbn:ANd9GcTiBHHHkgiuagw3ONfwdpRC785AWMO2EbZxqPmOOZz1aVVWUTazW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75519">
            <a:off x="5039925" y="3079028"/>
            <a:ext cx="3424989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-penia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Pen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PEN DECREASING its ink</a:t>
            </a:r>
          </a:p>
          <a:p>
            <a:r>
              <a:rPr lang="en-US" smtClean="0"/>
              <a:t>Meaning</a:t>
            </a:r>
          </a:p>
          <a:p>
            <a:pPr lvl="1"/>
            <a:r>
              <a:rPr lang="en-US" smtClean="0"/>
              <a:t>decrease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3794" name="Picture 2" descr="https://encrypted-tbn0.google.com/images?q=tbn:ANd9GcRriDzkIbrG3vD12UJ9Fv6y54KA3XGi4tcmhjBQcI1fxJYcwzh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589056"/>
            <a:ext cx="4458417" cy="3506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Phag(o)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Page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PAGE used for EATING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To eat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62" name="Picture 2" descr="https://encrypted-tbn0.google.com/images?q=tbn:ANd9GcQO50sM0ifH0ORBZqqDq5_XxjVo99FEPFYATe2rZN38xDfG-Tm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286000"/>
            <a:ext cx="4412123" cy="3028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65532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Originate in the marrow cavity of bones</a:t>
            </a:r>
          </a:p>
          <a:p>
            <a:pPr lvl="1"/>
            <a:r>
              <a:rPr lang="en-US" dirty="0" smtClean="0"/>
              <a:t>Arise from  hematopoietic stem cells</a:t>
            </a:r>
          </a:p>
          <a:p>
            <a:r>
              <a:rPr lang="en-US" dirty="0" smtClean="0"/>
              <a:t>Erythrocytes</a:t>
            </a:r>
          </a:p>
          <a:p>
            <a:pPr lvl="1"/>
            <a:r>
              <a:rPr lang="en-US" dirty="0" smtClean="0"/>
              <a:t>From erythroblast to erythrocyte, the RBC loses it nucleus &amp; assumes the shape of a biconcave disk</a:t>
            </a:r>
          </a:p>
          <a:p>
            <a:pPr lvl="2"/>
            <a:r>
              <a:rPr lang="en-US" dirty="0" smtClean="0"/>
              <a:t>Allows large surface area</a:t>
            </a:r>
          </a:p>
          <a:p>
            <a:pPr lvl="1"/>
            <a:r>
              <a:rPr lang="en-US" dirty="0" smtClean="0"/>
              <a:t>Contain hemoglobin</a:t>
            </a:r>
          </a:p>
          <a:p>
            <a:pPr lvl="3"/>
            <a:r>
              <a:rPr lang="en-US" dirty="0" smtClean="0"/>
              <a:t>Heme (iron-containing pigment)</a:t>
            </a:r>
          </a:p>
          <a:p>
            <a:pPr lvl="3"/>
            <a:r>
              <a:rPr lang="en-US" dirty="0" smtClean="0"/>
              <a:t>Globin (protein)</a:t>
            </a:r>
          </a:p>
          <a:p>
            <a:pPr lvl="2"/>
            <a:r>
              <a:rPr lang="en-US" dirty="0" smtClean="0"/>
              <a:t>Allows erythrocyte to carry oxygen</a:t>
            </a:r>
          </a:p>
          <a:p>
            <a:pPr lvl="1"/>
            <a:r>
              <a:rPr lang="en-US" dirty="0" smtClean="0"/>
              <a:t>Live ~120 days</a:t>
            </a:r>
          </a:p>
          <a:p>
            <a:pPr lvl="2"/>
            <a:r>
              <a:rPr lang="en-US" dirty="0" smtClean="0"/>
              <a:t>Macrophages destroy worn-out RBC</a:t>
            </a:r>
          </a:p>
          <a:p>
            <a:pPr lvl="3"/>
            <a:r>
              <a:rPr lang="en-US" dirty="0" smtClean="0"/>
              <a:t>Process called hemolysis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098" name="Picture 2" descr="http://updates.clltopics.org/wp-content/uploads/2009/10/CBC-blood-composition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4175" y="0"/>
            <a:ext cx="2409825" cy="3695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Phil(o)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Phil (man’s name)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PHIL’s ATTRACTION to his wife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Attraction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1988" name="Picture 4" descr="https://encrypted-tbn3.google.com/images?q=tbn:ANd9GcQsJCwFF7-A3BcYBY9sAiHMopzT3wNiwZSqtIVSLQGBZRga2K_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8964" y="1905000"/>
            <a:ext cx="4351309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Poikil(o)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Pour a kilo (liters)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man POUR a KILOliter into an IRREGULAR bottle 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Irregular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8130" name="Picture 2" descr="https://encrypted-tbn0.google.com/images?q=tbn:ANd9GcThqM5ORDMSxupRbyAaXhfh8hLPS-Jpv_uyjcwN3TXCIL89Tmx55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981200"/>
            <a:ext cx="4239457" cy="3579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Polish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nail POLISH with many, many colors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Many or much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6082" name="Picture 2" descr="https://encrypted-tbn2.google.com/images?q=tbn:ANd9GcRSbj8IT8Y7vtatB7kQwKsqk38SWsXMHI95ynVz45vysU0ll-UB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295400"/>
            <a:ext cx="4505325" cy="4505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Scope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teleSCOPE with everyone LOOKing at it and OBSERVING it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Look, observe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8674" name="Picture 2" descr="https://encrypted-tbn3.google.com/images?q=tbn:ANd9GcTVHxY0PDKHFC-iAzHZeDGMkCwOX4NqAKMlirCAlspDmXrBLy7ch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752600"/>
            <a:ext cx="4110478" cy="3067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Thromb-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Trombone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TROMBONE with a LUMP or a CLOT in it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Lump, clot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3010" name="Picture 2" descr="https://encrypted-tbn3.google.com/images?q=tbn:ANd9GcTiIKJ2uIe0v3GUiKXgWuMGHzCokNKvP0hGqnPnEyXZJ2pPlfF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133600"/>
            <a:ext cx="3861832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Trains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TRAIN going THROUGH and ACROSS the mountain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Through, across, beyond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7890" name="Picture 2" descr="https://encrypted-tbn3.google.com/images?q=tbn:ANd9GcRXom1BlGPSeK3t3qocVM4DOHZROb-afya28UPa28C3gZ0MrIV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8913" y="1676400"/>
            <a:ext cx="44409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Vaso-, Vascul(o)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Vase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VASE with VESSELS on it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Vessel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9938" name="Picture 2" descr="https://encrypted-tbn1.google.com/images?q=tbn:ANd9GcQ6daEgzZ4bAhVK8qXsSzw55vFn3sFclWJG9r4a3m5MAIXy49Jpr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600200"/>
            <a:ext cx="2971800" cy="44658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705600" cy="5257800"/>
          </a:xfrm>
        </p:spPr>
        <p:txBody>
          <a:bodyPr/>
          <a:lstStyle/>
          <a:p>
            <a:r>
              <a:rPr lang="en-US" dirty="0" smtClean="0"/>
              <a:t>Leukocytes</a:t>
            </a:r>
          </a:p>
          <a:p>
            <a:pPr lvl="1"/>
            <a:r>
              <a:rPr lang="en-US" dirty="0" smtClean="0"/>
              <a:t>Less numerous than erythrocytes</a:t>
            </a:r>
          </a:p>
          <a:p>
            <a:pPr lvl="1"/>
            <a:r>
              <a:rPr lang="en-US" dirty="0" smtClean="0"/>
              <a:t>Play important role in the immune response</a:t>
            </a:r>
          </a:p>
          <a:p>
            <a:pPr lvl="2"/>
            <a:r>
              <a:rPr lang="en-US" dirty="0" smtClean="0"/>
              <a:t>Directly attack foreign matter</a:t>
            </a:r>
          </a:p>
          <a:p>
            <a:pPr lvl="2"/>
            <a:r>
              <a:rPr lang="en-US" dirty="0" smtClean="0"/>
              <a:t>Make antibodies</a:t>
            </a:r>
          </a:p>
          <a:p>
            <a:pPr lvl="3"/>
            <a:r>
              <a:rPr lang="en-US" dirty="0" smtClean="0"/>
              <a:t>Neutralize &amp; lead to the destruction of foreign antigens</a:t>
            </a:r>
          </a:p>
          <a:p>
            <a:pPr lvl="2"/>
            <a:r>
              <a:rPr lang="en-US" dirty="0" smtClean="0"/>
              <a:t>Some mover into tissues as macrophages &amp; dispose of dead cells by phagocytosis </a:t>
            </a:r>
            <a:endParaRPr lang="en-US" dirty="0"/>
          </a:p>
        </p:txBody>
      </p:sp>
      <p:pic>
        <p:nvPicPr>
          <p:cNvPr id="3074" name="Picture 2" descr="http://updates.clltopics.org/wp-content/uploads/2009/10/CBC-blood-composition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4175" y="0"/>
            <a:ext cx="2409825" cy="3695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Platelets (Thrombocytes)</a:t>
            </a:r>
          </a:p>
          <a:p>
            <a:pPr lvl="1"/>
            <a:r>
              <a:rPr lang="en-US" dirty="0" smtClean="0"/>
              <a:t>Formed by megakaryocytes</a:t>
            </a:r>
          </a:p>
          <a:p>
            <a:pPr lvl="2"/>
            <a:r>
              <a:rPr lang="en-US" dirty="0" smtClean="0"/>
              <a:t>Giant cells with multilobed nuclei </a:t>
            </a:r>
          </a:p>
          <a:p>
            <a:pPr lvl="1"/>
            <a:r>
              <a:rPr lang="en-US" dirty="0" smtClean="0"/>
              <a:t>Main function: help blood to clot</a:t>
            </a:r>
          </a:p>
          <a:p>
            <a:r>
              <a:rPr lang="en-US" dirty="0" smtClean="0"/>
              <a:t>Plasma</a:t>
            </a:r>
          </a:p>
          <a:p>
            <a:pPr lvl="1"/>
            <a:r>
              <a:rPr lang="en-US" dirty="0" smtClean="0"/>
              <a:t>Liquid part</a:t>
            </a:r>
          </a:p>
          <a:p>
            <a:pPr lvl="2"/>
            <a:r>
              <a:rPr lang="en-US" dirty="0" smtClean="0"/>
              <a:t>Water, dissolved proteins, sugar, wastes, salts, hormones, &amp; other substances</a:t>
            </a:r>
            <a:endParaRPr lang="en-US" dirty="0"/>
          </a:p>
        </p:txBody>
      </p:sp>
      <p:pic>
        <p:nvPicPr>
          <p:cNvPr id="2050" name="Picture 2" descr="http://updates.clltopics.org/wp-content/uploads/2009/10/CBC-blood-composition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4175" y="0"/>
            <a:ext cx="2409825" cy="3695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virtualmedicalcentre.com/uploads/VMC/DiseaseImages/1796_Composition-of-the-Blood-P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04307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/>
          <a:lstStyle/>
          <a:p>
            <a:r>
              <a:rPr lang="en-US" dirty="0" smtClean="0"/>
              <a:t>Four main types</a:t>
            </a:r>
          </a:p>
          <a:p>
            <a:pPr lvl="1"/>
            <a:r>
              <a:rPr lang="en-US" dirty="0" smtClean="0"/>
              <a:t>A, B, AB, &amp; O</a:t>
            </a:r>
          </a:p>
          <a:p>
            <a:pPr lvl="2"/>
            <a:r>
              <a:rPr lang="en-US" dirty="0" smtClean="0"/>
              <a:t>Based on the antigens on RBC &amp; antibodies found in each person’s serum</a:t>
            </a:r>
          </a:p>
          <a:p>
            <a:pPr lvl="1"/>
            <a:r>
              <a:rPr lang="en-US" dirty="0" smtClean="0"/>
              <a:t>Rh Factor</a:t>
            </a:r>
          </a:p>
          <a:p>
            <a:pPr lvl="2"/>
            <a:r>
              <a:rPr lang="en-US" dirty="0" smtClean="0"/>
              <a:t>One of the many other antigens found on the surface of RBC</a:t>
            </a:r>
          </a:p>
          <a:p>
            <a:pPr lvl="3"/>
            <a:r>
              <a:rPr lang="en-US" dirty="0" smtClean="0"/>
              <a:t>Rh+ refers to one born with the Rh antigen</a:t>
            </a:r>
          </a:p>
          <a:p>
            <a:pPr lvl="3"/>
            <a:r>
              <a:rPr lang="en-US" dirty="0" smtClean="0"/>
              <a:t>Rh- refers to one born without the Rh antigen</a:t>
            </a:r>
            <a:endParaRPr lang="en-US" dirty="0"/>
          </a:p>
        </p:txBody>
      </p:sp>
      <p:pic>
        <p:nvPicPr>
          <p:cNvPr id="19458" name="Picture 2" descr="https://encrypted-tbn1.google.com/images?q=tbn:ANd9GcSZf88_FwEed9eY7qMbq5SGAeIlMWJP59byzvZ21huci4a6HC1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6776" y="0"/>
            <a:ext cx="3177224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Clotting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Coagulation</a:t>
            </a:r>
          </a:p>
          <a:p>
            <a:pPr lvl="1"/>
            <a:r>
              <a:rPr lang="en-US" dirty="0" smtClean="0"/>
              <a:t>Blood clotting </a:t>
            </a:r>
          </a:p>
          <a:p>
            <a:pPr lvl="2"/>
            <a:r>
              <a:rPr lang="en-US" dirty="0" smtClean="0"/>
              <a:t>Complicated process involving many different substances &amp; chemical reactions</a:t>
            </a:r>
          </a:p>
          <a:p>
            <a:pPr lvl="2"/>
            <a:r>
              <a:rPr lang="en-US" dirty="0" smtClean="0"/>
              <a:t>Final result is the formation of a fibrin clot</a:t>
            </a:r>
          </a:p>
          <a:p>
            <a:pPr lvl="3"/>
            <a:r>
              <a:rPr lang="en-US" dirty="0" smtClean="0"/>
              <a:t>From the plasma protein fibrinogen</a:t>
            </a:r>
          </a:p>
          <a:p>
            <a:r>
              <a:rPr lang="en-US" dirty="0" smtClean="0"/>
              <a:t>Anticoagulant substances</a:t>
            </a:r>
          </a:p>
          <a:p>
            <a:pPr lvl="1"/>
            <a:r>
              <a:rPr lang="en-US" dirty="0" smtClean="0"/>
              <a:t>Inhibit blood clotting </a:t>
            </a:r>
          </a:p>
          <a:p>
            <a:pPr lvl="2"/>
            <a:r>
              <a:rPr lang="en-US" dirty="0" smtClean="0"/>
              <a:t>Ex. Heparin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Anemia</a:t>
            </a:r>
          </a:p>
          <a:p>
            <a:pPr lvl="1"/>
            <a:r>
              <a:rPr lang="en-US" dirty="0" smtClean="0"/>
              <a:t>Deficiency in erythrocytes or hemoglobin</a:t>
            </a:r>
          </a:p>
          <a:p>
            <a:r>
              <a:rPr lang="en-US" dirty="0" smtClean="0"/>
              <a:t>Hemolytic anemia</a:t>
            </a:r>
          </a:p>
          <a:p>
            <a:pPr lvl="1"/>
            <a:r>
              <a:rPr lang="en-US" dirty="0" smtClean="0"/>
              <a:t>Reduction in red cells due to excessive destruction</a:t>
            </a:r>
          </a:p>
          <a:p>
            <a:r>
              <a:rPr lang="en-US" dirty="0" smtClean="0"/>
              <a:t>Hemophilia</a:t>
            </a:r>
          </a:p>
          <a:p>
            <a:pPr lvl="1"/>
            <a:r>
              <a:rPr lang="en-US" dirty="0" smtClean="0"/>
              <a:t>Excessive bleeding caused by hereditary lack of blood clotting</a:t>
            </a:r>
          </a:p>
          <a:p>
            <a:r>
              <a:rPr lang="en-US" dirty="0" smtClean="0"/>
              <a:t>Leukemia</a:t>
            </a:r>
          </a:p>
          <a:p>
            <a:pPr lvl="1"/>
            <a:r>
              <a:rPr lang="en-US" dirty="0" smtClean="0"/>
              <a:t>Increase in cancerous white blood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2C87D54-2F1C-4A9A-926D-46CCD3C9D2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</Template>
  <TotalTime>1459</TotalTime>
  <Words>813</Words>
  <Application>Microsoft Office PowerPoint</Application>
  <PresentationFormat>On-screen Show (4:3)</PresentationFormat>
  <Paragraphs>248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CSC</vt:lpstr>
      <vt:lpstr>Blood System</vt:lpstr>
      <vt:lpstr>Composition &amp; Formation of Blood</vt:lpstr>
      <vt:lpstr>Cells</vt:lpstr>
      <vt:lpstr>Cells</vt:lpstr>
      <vt:lpstr>Cells</vt:lpstr>
      <vt:lpstr>Slide 6</vt:lpstr>
      <vt:lpstr>Blood Types</vt:lpstr>
      <vt:lpstr>Blood Clotting</vt:lpstr>
      <vt:lpstr>Pathology</vt:lpstr>
      <vt:lpstr>Audionyms</vt:lpstr>
      <vt:lpstr>Aer(o)</vt:lpstr>
      <vt:lpstr>Chlor(o)</vt:lpstr>
      <vt:lpstr>Cyt-</vt:lpstr>
      <vt:lpstr>-ectomy</vt:lpstr>
      <vt:lpstr>Erythro-</vt:lpstr>
      <vt:lpstr>Hem(a), hem(o), hemat(o)</vt:lpstr>
      <vt:lpstr>Hydr(o)-</vt:lpstr>
      <vt:lpstr>Hyper-</vt:lpstr>
      <vt:lpstr>Hypo-</vt:lpstr>
      <vt:lpstr>Intra-</vt:lpstr>
      <vt:lpstr>Inter-</vt:lpstr>
      <vt:lpstr>Leuk(o)</vt:lpstr>
      <vt:lpstr>-lysis</vt:lpstr>
      <vt:lpstr>Macr(o), Megal(o)</vt:lpstr>
      <vt:lpstr>Melan-</vt:lpstr>
      <vt:lpstr>Micro-</vt:lpstr>
      <vt:lpstr>-oid</vt:lpstr>
      <vt:lpstr>-penia</vt:lpstr>
      <vt:lpstr>Phag(o)</vt:lpstr>
      <vt:lpstr>Phil(o)</vt:lpstr>
      <vt:lpstr>Poikil(o)</vt:lpstr>
      <vt:lpstr>Poly-</vt:lpstr>
      <vt:lpstr>Scop </vt:lpstr>
      <vt:lpstr>Thromb-</vt:lpstr>
      <vt:lpstr>Trans-</vt:lpstr>
      <vt:lpstr>Vaso-, Vascul(o)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System</dc:title>
  <dc:subject/>
  <dc:creator>Heidi Luke</dc:creator>
  <cp:keywords/>
  <dc:description/>
  <cp:lastModifiedBy>Heidi Luke</cp:lastModifiedBy>
  <cp:revision>141</cp:revision>
  <dcterms:created xsi:type="dcterms:W3CDTF">2012-09-10T16:54:27Z</dcterms:created>
  <dcterms:modified xsi:type="dcterms:W3CDTF">2012-09-11T17:19:31Z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TC300094699990</vt:lpwstr>
  </property>
</Properties>
</file>